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60" r:id="rId5"/>
    <p:sldId id="261" r:id="rId6"/>
    <p:sldId id="258" r:id="rId7"/>
    <p:sldId id="262" r:id="rId8"/>
    <p:sldId id="263" r:id="rId9"/>
    <p:sldId id="264" r:id="rId10"/>
    <p:sldId id="265" r:id="rId11"/>
    <p:sldId id="267" r:id="rId12"/>
    <p:sldId id="268" r:id="rId13"/>
    <p:sldId id="271" r:id="rId14"/>
    <p:sldId id="269" r:id="rId15"/>
    <p:sldId id="272" r:id="rId16"/>
    <p:sldId id="270" r:id="rId17"/>
    <p:sldId id="274" r:id="rId18"/>
    <p:sldId id="275" r:id="rId19"/>
    <p:sldId id="276" r:id="rId20"/>
    <p:sldId id="277" r:id="rId21"/>
    <p:sldId id="278"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8253"/>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79" autoAdjust="0"/>
  </p:normalViewPr>
  <p:slideViewPr>
    <p:cSldViewPr>
      <p:cViewPr>
        <p:scale>
          <a:sx n="70" d="100"/>
          <a:sy n="70" d="100"/>
        </p:scale>
        <p:origin x="-1086" y="-7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68DA0-3589-4C54-8434-A627D43B3505}" type="datetimeFigureOut">
              <a:rPr lang="en-US" smtClean="0"/>
              <a:pPr/>
              <a:t>5/3/2013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07220-4F32-4205-BDA4-7464FCF9EB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E07220-4F32-4205-BDA4-7464FCF9EB1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B192C24-10FB-49D6-BF2B-3ABFB0A6A7AE}" type="datetimeFigureOut">
              <a:rPr lang="en-US" smtClean="0"/>
              <a:pPr/>
              <a:t>5/3/2013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8ACB79-80FC-4068-ABE0-01AB2C1F1F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92C24-10FB-49D6-BF2B-3ABFB0A6A7AE}"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92C24-10FB-49D6-BF2B-3ABFB0A6A7AE}"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92C24-10FB-49D6-BF2B-3ABFB0A6A7AE}"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192C24-10FB-49D6-BF2B-3ABFB0A6A7AE}" type="datetimeFigureOut">
              <a:rPr lang="en-US" smtClean="0"/>
              <a:pPr/>
              <a:t>5/3/2013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ACB79-80FC-4068-ABE0-01AB2C1F1F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192C24-10FB-49D6-BF2B-3ABFB0A6A7AE}"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192C24-10FB-49D6-BF2B-3ABFB0A6A7AE}" type="datetimeFigureOut">
              <a:rPr lang="en-US" smtClean="0"/>
              <a:pPr/>
              <a:t>5/3/2013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192C24-10FB-49D6-BF2B-3ABFB0A6A7AE}" type="datetimeFigureOut">
              <a:rPr lang="en-US" smtClean="0"/>
              <a:pPr/>
              <a:t>5/3/2013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92C24-10FB-49D6-BF2B-3ABFB0A6A7AE}" type="datetimeFigureOut">
              <a:rPr lang="en-US" smtClean="0"/>
              <a:pPr/>
              <a:t>5/3/2013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192C24-10FB-49D6-BF2B-3ABFB0A6A7AE}"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ACB79-80FC-4068-ABE0-01AB2C1F1F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192C24-10FB-49D6-BF2B-3ABFB0A6A7AE}" type="datetimeFigureOut">
              <a:rPr lang="en-US" smtClean="0"/>
              <a:pPr/>
              <a:t>5/3/2013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8ACB79-80FC-4068-ABE0-01AB2C1F1F5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192C24-10FB-49D6-BF2B-3ABFB0A6A7AE}" type="datetimeFigureOut">
              <a:rPr lang="en-US" smtClean="0"/>
              <a:pPr/>
              <a:t>5/3/2013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8ACB79-80FC-4068-ABE0-01AB2C1F1F5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IGCSE River Revision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572000" cy="762000"/>
          </a:xfrm>
          <a:solidFill>
            <a:schemeClr val="bg1"/>
          </a:solidFill>
        </p:spPr>
        <p:txBody>
          <a:bodyPr>
            <a:normAutofit fontScale="90000"/>
          </a:bodyPr>
          <a:lstStyle/>
          <a:p>
            <a:r>
              <a:rPr lang="it-IT" dirty="0" smtClean="0"/>
              <a:t>Solution/Corrosion</a:t>
            </a:r>
            <a:endParaRPr lang="en-US" dirty="0"/>
          </a:p>
        </p:txBody>
      </p:sp>
      <p:sp>
        <p:nvSpPr>
          <p:cNvPr id="3" name="Content Placeholder 2"/>
          <p:cNvSpPr>
            <a:spLocks noGrp="1"/>
          </p:cNvSpPr>
          <p:nvPr>
            <p:ph idx="1"/>
          </p:nvPr>
        </p:nvSpPr>
        <p:spPr>
          <a:xfrm>
            <a:off x="457200" y="1219200"/>
            <a:ext cx="8534400" cy="2209800"/>
          </a:xfrm>
        </p:spPr>
        <p:txBody>
          <a:bodyPr>
            <a:noAutofit/>
          </a:bodyPr>
          <a:lstStyle/>
          <a:p>
            <a:pPr marL="0" indent="0">
              <a:buNone/>
            </a:pPr>
            <a:r>
              <a:rPr lang="en-GB" sz="2800" dirty="0" smtClean="0"/>
              <a:t>Solution (sometimes called corrosion) is a chemical process by which weak acids contained in water dissolve the minerals that make up the rocks and soil causing them to disintegrate .</a:t>
            </a:r>
          </a:p>
          <a:p>
            <a:pPr marL="0" indent="0">
              <a:buNone/>
            </a:pPr>
            <a:endParaRPr lang="en-GB" sz="2800" dirty="0" smtClean="0"/>
          </a:p>
        </p:txBody>
      </p:sp>
      <p:pic>
        <p:nvPicPr>
          <p:cNvPr id="9" name="Picture 2" descr="corrosion"/>
          <p:cNvPicPr>
            <a:picLocks noChangeAspect="1" noChangeArrowheads="1"/>
          </p:cNvPicPr>
          <p:nvPr/>
        </p:nvPicPr>
        <p:blipFill>
          <a:blip r:embed="rId2" cstate="print"/>
          <a:srcRect/>
          <a:stretch>
            <a:fillRect/>
          </a:stretch>
        </p:blipFill>
        <p:spPr bwMode="auto">
          <a:xfrm>
            <a:off x="381000" y="2971800"/>
            <a:ext cx="4486688" cy="3173413"/>
          </a:xfrm>
          <a:prstGeom prst="rect">
            <a:avLst/>
          </a:prstGeom>
          <a:noFill/>
          <a:ln w="9525">
            <a:noFill/>
            <a:miter lim="800000"/>
            <a:headEnd/>
            <a:tailEnd/>
          </a:ln>
        </p:spPr>
      </p:pic>
      <p:pic>
        <p:nvPicPr>
          <p:cNvPr id="19458" name="Picture 2" descr="http://www.outragegis.com/gorge/photos/corrosion-cove.jpg"/>
          <p:cNvPicPr>
            <a:picLocks noChangeAspect="1" noChangeArrowheads="1"/>
          </p:cNvPicPr>
          <p:nvPr/>
        </p:nvPicPr>
        <p:blipFill>
          <a:blip r:embed="rId3" cstate="print"/>
          <a:srcRect/>
          <a:stretch>
            <a:fillRect/>
          </a:stretch>
        </p:blipFill>
        <p:spPr bwMode="auto">
          <a:xfrm>
            <a:off x="5181600" y="3352800"/>
            <a:ext cx="3766593"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914400"/>
          </a:xfrm>
          <a:solidFill>
            <a:schemeClr val="bg1"/>
          </a:solidFill>
        </p:spPr>
        <p:txBody>
          <a:bodyPr>
            <a:noAutofit/>
          </a:bodyPr>
          <a:lstStyle/>
          <a:p>
            <a:r>
              <a:rPr lang="en-US" sz="2800" dirty="0" smtClean="0"/>
              <a:t>Understand and explain </a:t>
            </a:r>
            <a:r>
              <a:rPr lang="en-US" sz="2800" b="1" dirty="0" smtClean="0"/>
              <a:t>river transport </a:t>
            </a:r>
            <a:r>
              <a:rPr lang="en-US" sz="2800" dirty="0" smtClean="0"/>
              <a:t>processes including traction, </a:t>
            </a:r>
            <a:r>
              <a:rPr lang="en-US" sz="2800" dirty="0" err="1" smtClean="0"/>
              <a:t>saltation</a:t>
            </a:r>
            <a:r>
              <a:rPr lang="en-US" sz="2800" dirty="0" smtClean="0"/>
              <a:t>, suspension and solution.</a:t>
            </a:r>
            <a:endParaRPr lang="en-GB" sz="2800" dirty="0"/>
          </a:p>
        </p:txBody>
      </p:sp>
      <p:sp>
        <p:nvSpPr>
          <p:cNvPr id="15363" name="Rectangle 3"/>
          <p:cNvSpPr>
            <a:spLocks noGrp="1" noChangeArrowheads="1"/>
          </p:cNvSpPr>
          <p:nvPr>
            <p:ph idx="1"/>
          </p:nvPr>
        </p:nvSpPr>
        <p:spPr>
          <a:xfrm>
            <a:off x="228600" y="1295400"/>
            <a:ext cx="8229600" cy="3200400"/>
          </a:xfrm>
        </p:spPr>
        <p:txBody>
          <a:bodyPr>
            <a:normAutofit/>
          </a:bodyPr>
          <a:lstStyle/>
          <a:p>
            <a:pPr>
              <a:lnSpc>
                <a:spcPct val="90000"/>
              </a:lnSpc>
            </a:pPr>
            <a:r>
              <a:rPr lang="en-GB" sz="2400" b="1" dirty="0"/>
              <a:t>Traction</a:t>
            </a:r>
            <a:r>
              <a:rPr lang="en-GB" sz="2400" dirty="0"/>
              <a:t> – where large rocks and boulders are rolled along the river bed.</a:t>
            </a:r>
          </a:p>
          <a:p>
            <a:pPr>
              <a:lnSpc>
                <a:spcPct val="90000"/>
              </a:lnSpc>
            </a:pPr>
            <a:r>
              <a:rPr lang="en-GB" sz="2400" b="1" dirty="0" err="1"/>
              <a:t>Saltation</a:t>
            </a:r>
            <a:r>
              <a:rPr lang="en-GB" sz="2400" dirty="0"/>
              <a:t> – where smaller stones are bounced along the river bed in a leap </a:t>
            </a:r>
            <a:r>
              <a:rPr lang="en-GB" sz="2400" dirty="0" err="1"/>
              <a:t>frogging</a:t>
            </a:r>
            <a:r>
              <a:rPr lang="en-GB" sz="2400" dirty="0"/>
              <a:t> motion</a:t>
            </a:r>
          </a:p>
          <a:p>
            <a:pPr>
              <a:lnSpc>
                <a:spcPct val="90000"/>
              </a:lnSpc>
            </a:pPr>
            <a:r>
              <a:rPr lang="en-GB" sz="2400" b="1" dirty="0"/>
              <a:t>Suspension</a:t>
            </a:r>
            <a:r>
              <a:rPr lang="en-GB" sz="2400" dirty="0"/>
              <a:t> – where very small grains of sand or silt are carried along with the water</a:t>
            </a:r>
          </a:p>
          <a:p>
            <a:pPr>
              <a:lnSpc>
                <a:spcPct val="90000"/>
              </a:lnSpc>
            </a:pPr>
            <a:r>
              <a:rPr lang="en-GB" sz="2400" b="1" dirty="0"/>
              <a:t>Solution</a:t>
            </a:r>
            <a:r>
              <a:rPr lang="en-GB" sz="2400" dirty="0"/>
              <a:t> – where some material is dissolved (like sugar in a cup of tea) and is carried downstream.  </a:t>
            </a:r>
          </a:p>
        </p:txBody>
      </p:sp>
      <p:sp>
        <p:nvSpPr>
          <p:cNvPr id="5" name="Slide Number Placeholder 5"/>
          <p:cNvSpPr>
            <a:spLocks noGrp="1"/>
          </p:cNvSpPr>
          <p:nvPr>
            <p:ph type="sldNum" sz="quarter" idx="12"/>
          </p:nvPr>
        </p:nvSpPr>
        <p:spPr/>
        <p:txBody>
          <a:bodyPr/>
          <a:lstStyle/>
          <a:p>
            <a:fld id="{3F2BDA43-48BA-45A5-9995-6F39716E6A46}" type="slidenum">
              <a:rPr lang="en-GB"/>
              <a:pPr/>
              <a:t>11</a:t>
            </a:fld>
            <a:endParaRPr lang="en-GB"/>
          </a:p>
        </p:txBody>
      </p:sp>
      <p:sp>
        <p:nvSpPr>
          <p:cNvPr id="6" name="Rectangle 4"/>
          <p:cNvSpPr>
            <a:spLocks noChangeArrowheads="1"/>
          </p:cNvSpPr>
          <p:nvPr/>
        </p:nvSpPr>
        <p:spPr bwMode="auto">
          <a:xfrm>
            <a:off x="395288" y="4221163"/>
            <a:ext cx="8305800" cy="2286000"/>
          </a:xfrm>
          <a:prstGeom prst="rect">
            <a:avLst/>
          </a:prstGeom>
          <a:solidFill>
            <a:schemeClr val="accent1"/>
          </a:solidFill>
          <a:ln w="9525">
            <a:solidFill>
              <a:schemeClr val="tx1"/>
            </a:solidFill>
            <a:miter lim="800000"/>
            <a:headEnd/>
            <a:tailEnd/>
          </a:ln>
          <a:effectLst/>
        </p:spPr>
        <p:txBody>
          <a:bodyPr wrap="none" anchor="ctr"/>
          <a:lstStyle/>
          <a:p>
            <a:pPr algn="ctr"/>
            <a:endParaRPr lang="en-US" sz="6000" b="1"/>
          </a:p>
        </p:txBody>
      </p:sp>
      <p:sp>
        <p:nvSpPr>
          <p:cNvPr id="7" name="Line 5"/>
          <p:cNvSpPr>
            <a:spLocks noChangeShapeType="1"/>
          </p:cNvSpPr>
          <p:nvPr/>
        </p:nvSpPr>
        <p:spPr bwMode="auto">
          <a:xfrm>
            <a:off x="381000" y="6477000"/>
            <a:ext cx="8305800" cy="0"/>
          </a:xfrm>
          <a:prstGeom prst="line">
            <a:avLst/>
          </a:prstGeom>
          <a:noFill/>
          <a:ln w="76200">
            <a:solidFill>
              <a:srgbClr val="FFCC00"/>
            </a:solidFill>
            <a:round/>
            <a:headEnd/>
            <a:tailEnd/>
          </a:ln>
          <a:effectLst/>
        </p:spPr>
        <p:txBody>
          <a:bodyPr/>
          <a:lstStyle/>
          <a:p>
            <a:endParaRPr lang="en-US"/>
          </a:p>
        </p:txBody>
      </p:sp>
      <p:sp>
        <p:nvSpPr>
          <p:cNvPr id="8" name="Freeform 6"/>
          <p:cNvSpPr>
            <a:spLocks/>
          </p:cNvSpPr>
          <p:nvPr/>
        </p:nvSpPr>
        <p:spPr bwMode="auto">
          <a:xfrm>
            <a:off x="395288" y="5373688"/>
            <a:ext cx="1082675" cy="1008062"/>
          </a:xfrm>
          <a:custGeom>
            <a:avLst/>
            <a:gdLst/>
            <a:ahLst/>
            <a:cxnLst>
              <a:cxn ang="0">
                <a:pos x="72" y="466"/>
              </a:cxn>
              <a:cxn ang="0">
                <a:pos x="0" y="394"/>
              </a:cxn>
              <a:cxn ang="0">
                <a:pos x="1" y="136"/>
              </a:cxn>
              <a:cxn ang="0">
                <a:pos x="183" y="0"/>
              </a:cxn>
              <a:cxn ang="0">
                <a:pos x="410" y="0"/>
              </a:cxn>
              <a:cxn ang="0">
                <a:pos x="682" y="136"/>
              </a:cxn>
              <a:cxn ang="0">
                <a:pos x="682" y="318"/>
              </a:cxn>
              <a:cxn ang="0">
                <a:pos x="546" y="408"/>
              </a:cxn>
              <a:cxn ang="0">
                <a:pos x="138" y="499"/>
              </a:cxn>
            </a:cxnLst>
            <a:rect l="0" t="0" r="r" b="b"/>
            <a:pathLst>
              <a:path w="682" h="499">
                <a:moveTo>
                  <a:pt x="72" y="466"/>
                </a:moveTo>
                <a:cubicBezTo>
                  <a:pt x="46" y="428"/>
                  <a:pt x="30" y="424"/>
                  <a:pt x="0" y="394"/>
                </a:cubicBezTo>
                <a:lnTo>
                  <a:pt x="1" y="136"/>
                </a:lnTo>
                <a:lnTo>
                  <a:pt x="183" y="0"/>
                </a:lnTo>
                <a:lnTo>
                  <a:pt x="410" y="0"/>
                </a:lnTo>
                <a:lnTo>
                  <a:pt x="682" y="136"/>
                </a:lnTo>
                <a:lnTo>
                  <a:pt x="682" y="318"/>
                </a:lnTo>
                <a:lnTo>
                  <a:pt x="546" y="408"/>
                </a:lnTo>
                <a:lnTo>
                  <a:pt x="138" y="499"/>
                </a:lnTo>
              </a:path>
            </a:pathLst>
          </a:custGeom>
          <a:solidFill>
            <a:srgbClr val="996600"/>
          </a:solidFill>
          <a:ln w="9525">
            <a:solidFill>
              <a:srgbClr val="996600"/>
            </a:solidFill>
            <a:round/>
            <a:headEnd/>
            <a:tailEnd/>
          </a:ln>
          <a:effectLst/>
        </p:spPr>
        <p:txBody>
          <a:bodyPr/>
          <a:lstStyle/>
          <a:p>
            <a:endParaRPr lang="en-US"/>
          </a:p>
        </p:txBody>
      </p:sp>
      <p:sp>
        <p:nvSpPr>
          <p:cNvPr id="9" name="Line 7"/>
          <p:cNvSpPr>
            <a:spLocks noChangeShapeType="1"/>
          </p:cNvSpPr>
          <p:nvPr/>
        </p:nvSpPr>
        <p:spPr bwMode="auto">
          <a:xfrm>
            <a:off x="395288" y="4868863"/>
            <a:ext cx="1368425" cy="0"/>
          </a:xfrm>
          <a:prstGeom prst="line">
            <a:avLst/>
          </a:prstGeom>
          <a:noFill/>
          <a:ln w="101600">
            <a:solidFill>
              <a:schemeClr val="accent2"/>
            </a:solidFill>
            <a:round/>
            <a:headEnd/>
            <a:tailEnd type="triangle" w="med" len="med"/>
          </a:ln>
          <a:effectLst/>
        </p:spPr>
        <p:txBody>
          <a:bodyPr/>
          <a:lstStyle/>
          <a:p>
            <a:endParaRPr lang="en-US"/>
          </a:p>
        </p:txBody>
      </p:sp>
      <p:sp>
        <p:nvSpPr>
          <p:cNvPr id="10" name="Oval 10"/>
          <p:cNvSpPr>
            <a:spLocks noChangeArrowheads="1"/>
          </p:cNvSpPr>
          <p:nvPr/>
        </p:nvSpPr>
        <p:spPr bwMode="auto">
          <a:xfrm>
            <a:off x="1993900" y="6165850"/>
            <a:ext cx="381000" cy="228600"/>
          </a:xfrm>
          <a:prstGeom prst="ellipse">
            <a:avLst/>
          </a:prstGeom>
          <a:solidFill>
            <a:srgbClr val="996600"/>
          </a:solidFill>
          <a:ln w="9525">
            <a:solidFill>
              <a:schemeClr val="tx1"/>
            </a:solidFill>
            <a:round/>
            <a:headEnd/>
            <a:tailEnd/>
          </a:ln>
          <a:effectLst/>
        </p:spPr>
        <p:txBody>
          <a:bodyPr wrap="none" anchor="ctr"/>
          <a:lstStyle/>
          <a:p>
            <a:endParaRPr lang="en-US"/>
          </a:p>
        </p:txBody>
      </p:sp>
      <p:sp>
        <p:nvSpPr>
          <p:cNvPr id="11" name="Oval 11"/>
          <p:cNvSpPr>
            <a:spLocks noChangeArrowheads="1"/>
          </p:cNvSpPr>
          <p:nvPr/>
        </p:nvSpPr>
        <p:spPr bwMode="auto">
          <a:xfrm rot="3838225">
            <a:off x="2349500" y="6169025"/>
            <a:ext cx="381000" cy="228600"/>
          </a:xfrm>
          <a:prstGeom prst="ellipse">
            <a:avLst/>
          </a:prstGeom>
          <a:solidFill>
            <a:srgbClr val="996600"/>
          </a:solidFill>
          <a:ln w="9525">
            <a:solidFill>
              <a:schemeClr val="tx1"/>
            </a:solidFill>
            <a:round/>
            <a:headEnd/>
            <a:tailEnd/>
          </a:ln>
          <a:effectLst/>
        </p:spPr>
        <p:txBody>
          <a:bodyPr wrap="none" anchor="ctr"/>
          <a:lstStyle/>
          <a:p>
            <a:endParaRPr lang="en-US"/>
          </a:p>
        </p:txBody>
      </p:sp>
      <p:sp>
        <p:nvSpPr>
          <p:cNvPr id="12" name="Oval 12"/>
          <p:cNvSpPr>
            <a:spLocks noChangeArrowheads="1"/>
          </p:cNvSpPr>
          <p:nvPr/>
        </p:nvSpPr>
        <p:spPr bwMode="auto">
          <a:xfrm>
            <a:off x="2138363" y="6092825"/>
            <a:ext cx="381000" cy="228600"/>
          </a:xfrm>
          <a:prstGeom prst="ellipse">
            <a:avLst/>
          </a:prstGeom>
          <a:solidFill>
            <a:srgbClr val="996600"/>
          </a:solidFill>
          <a:ln w="9525">
            <a:solidFill>
              <a:schemeClr val="tx1"/>
            </a:solidFill>
            <a:round/>
            <a:headEnd/>
            <a:tailEnd/>
          </a:ln>
          <a:effectLst/>
        </p:spPr>
        <p:txBody>
          <a:bodyPr wrap="none" anchor="ctr"/>
          <a:lstStyle/>
          <a:p>
            <a:endParaRPr lang="en-US"/>
          </a:p>
        </p:txBody>
      </p:sp>
      <p:sp>
        <p:nvSpPr>
          <p:cNvPr id="13" name="Line 13"/>
          <p:cNvSpPr>
            <a:spLocks noChangeShapeType="1"/>
          </p:cNvSpPr>
          <p:nvPr/>
        </p:nvSpPr>
        <p:spPr bwMode="auto">
          <a:xfrm>
            <a:off x="1993900" y="4868863"/>
            <a:ext cx="1368425" cy="0"/>
          </a:xfrm>
          <a:prstGeom prst="line">
            <a:avLst/>
          </a:prstGeom>
          <a:noFill/>
          <a:ln w="76200">
            <a:solidFill>
              <a:schemeClr val="accent2"/>
            </a:solidFill>
            <a:round/>
            <a:headEnd/>
            <a:tailEnd type="triangle" w="med" len="med"/>
          </a:ln>
          <a:effectLst/>
        </p:spPr>
        <p:txBody>
          <a:bodyPr/>
          <a:lstStyle/>
          <a:p>
            <a:endParaRPr lang="en-US"/>
          </a:p>
        </p:txBody>
      </p:sp>
      <p:grpSp>
        <p:nvGrpSpPr>
          <p:cNvPr id="14" name="Group 150"/>
          <p:cNvGrpSpPr>
            <a:grpSpLocks/>
          </p:cNvGrpSpPr>
          <p:nvPr/>
        </p:nvGrpSpPr>
        <p:grpSpPr bwMode="auto">
          <a:xfrm>
            <a:off x="3311525" y="4579938"/>
            <a:ext cx="2808288" cy="1584325"/>
            <a:chOff x="1474" y="2750"/>
            <a:chExt cx="1904" cy="1270"/>
          </a:xfrm>
        </p:grpSpPr>
        <p:sp>
          <p:nvSpPr>
            <p:cNvPr id="15" name="Line 151"/>
            <p:cNvSpPr>
              <a:spLocks noChangeShapeType="1"/>
            </p:cNvSpPr>
            <p:nvPr/>
          </p:nvSpPr>
          <p:spPr bwMode="auto">
            <a:xfrm>
              <a:off x="2064" y="3295"/>
              <a:ext cx="0" cy="45"/>
            </a:xfrm>
            <a:prstGeom prst="line">
              <a:avLst/>
            </a:prstGeom>
            <a:noFill/>
            <a:ln w="76200">
              <a:solidFill>
                <a:srgbClr val="996600"/>
              </a:solidFill>
              <a:round/>
              <a:headEnd/>
              <a:tailEnd/>
            </a:ln>
            <a:effectLst/>
          </p:spPr>
          <p:txBody>
            <a:bodyPr/>
            <a:lstStyle/>
            <a:p>
              <a:endParaRPr lang="en-US"/>
            </a:p>
          </p:txBody>
        </p:sp>
        <p:sp>
          <p:nvSpPr>
            <p:cNvPr id="16" name="Line 152"/>
            <p:cNvSpPr>
              <a:spLocks noChangeShapeType="1"/>
            </p:cNvSpPr>
            <p:nvPr/>
          </p:nvSpPr>
          <p:spPr bwMode="auto">
            <a:xfrm>
              <a:off x="1927" y="3294"/>
              <a:ext cx="0" cy="45"/>
            </a:xfrm>
            <a:prstGeom prst="line">
              <a:avLst/>
            </a:prstGeom>
            <a:noFill/>
            <a:ln w="76200">
              <a:solidFill>
                <a:srgbClr val="996600"/>
              </a:solidFill>
              <a:round/>
              <a:headEnd/>
              <a:tailEnd/>
            </a:ln>
            <a:effectLst/>
          </p:spPr>
          <p:txBody>
            <a:bodyPr/>
            <a:lstStyle/>
            <a:p>
              <a:endParaRPr lang="en-US"/>
            </a:p>
          </p:txBody>
        </p:sp>
        <p:sp>
          <p:nvSpPr>
            <p:cNvPr id="17" name="Line 153"/>
            <p:cNvSpPr>
              <a:spLocks noChangeShapeType="1"/>
            </p:cNvSpPr>
            <p:nvPr/>
          </p:nvSpPr>
          <p:spPr bwMode="auto">
            <a:xfrm>
              <a:off x="2063" y="3430"/>
              <a:ext cx="0" cy="45"/>
            </a:xfrm>
            <a:prstGeom prst="line">
              <a:avLst/>
            </a:prstGeom>
            <a:noFill/>
            <a:ln w="76200">
              <a:solidFill>
                <a:srgbClr val="996600"/>
              </a:solidFill>
              <a:round/>
              <a:headEnd/>
              <a:tailEnd/>
            </a:ln>
            <a:effectLst/>
          </p:spPr>
          <p:txBody>
            <a:bodyPr/>
            <a:lstStyle/>
            <a:p>
              <a:endParaRPr lang="en-US"/>
            </a:p>
          </p:txBody>
        </p:sp>
        <p:sp>
          <p:nvSpPr>
            <p:cNvPr id="18" name="Line 154"/>
            <p:cNvSpPr>
              <a:spLocks noChangeShapeType="1"/>
            </p:cNvSpPr>
            <p:nvPr/>
          </p:nvSpPr>
          <p:spPr bwMode="auto">
            <a:xfrm>
              <a:off x="2199" y="3566"/>
              <a:ext cx="0" cy="45"/>
            </a:xfrm>
            <a:prstGeom prst="line">
              <a:avLst/>
            </a:prstGeom>
            <a:noFill/>
            <a:ln w="76200">
              <a:solidFill>
                <a:srgbClr val="996600"/>
              </a:solidFill>
              <a:round/>
              <a:headEnd/>
              <a:tailEnd/>
            </a:ln>
            <a:effectLst/>
          </p:spPr>
          <p:txBody>
            <a:bodyPr/>
            <a:lstStyle/>
            <a:p>
              <a:endParaRPr lang="en-US"/>
            </a:p>
          </p:txBody>
        </p:sp>
        <p:sp>
          <p:nvSpPr>
            <p:cNvPr id="19" name="Line 155"/>
            <p:cNvSpPr>
              <a:spLocks noChangeShapeType="1"/>
            </p:cNvSpPr>
            <p:nvPr/>
          </p:nvSpPr>
          <p:spPr bwMode="auto">
            <a:xfrm>
              <a:off x="2335" y="3702"/>
              <a:ext cx="0" cy="45"/>
            </a:xfrm>
            <a:prstGeom prst="line">
              <a:avLst/>
            </a:prstGeom>
            <a:noFill/>
            <a:ln w="76200">
              <a:solidFill>
                <a:srgbClr val="996600"/>
              </a:solidFill>
              <a:round/>
              <a:headEnd/>
              <a:tailEnd/>
            </a:ln>
            <a:effectLst/>
          </p:spPr>
          <p:txBody>
            <a:bodyPr/>
            <a:lstStyle/>
            <a:p>
              <a:endParaRPr lang="en-US"/>
            </a:p>
          </p:txBody>
        </p:sp>
        <p:sp>
          <p:nvSpPr>
            <p:cNvPr id="20" name="Line 156"/>
            <p:cNvSpPr>
              <a:spLocks noChangeShapeType="1"/>
            </p:cNvSpPr>
            <p:nvPr/>
          </p:nvSpPr>
          <p:spPr bwMode="auto">
            <a:xfrm>
              <a:off x="1927" y="3339"/>
              <a:ext cx="0" cy="45"/>
            </a:xfrm>
            <a:prstGeom prst="line">
              <a:avLst/>
            </a:prstGeom>
            <a:noFill/>
            <a:ln w="76200">
              <a:solidFill>
                <a:srgbClr val="996600"/>
              </a:solidFill>
              <a:round/>
              <a:headEnd/>
              <a:tailEnd/>
            </a:ln>
            <a:effectLst/>
          </p:spPr>
          <p:txBody>
            <a:bodyPr/>
            <a:lstStyle/>
            <a:p>
              <a:endParaRPr lang="en-US"/>
            </a:p>
          </p:txBody>
        </p:sp>
        <p:sp>
          <p:nvSpPr>
            <p:cNvPr id="21" name="Line 157"/>
            <p:cNvSpPr>
              <a:spLocks noChangeShapeType="1"/>
            </p:cNvSpPr>
            <p:nvPr/>
          </p:nvSpPr>
          <p:spPr bwMode="auto">
            <a:xfrm>
              <a:off x="1474" y="3839"/>
              <a:ext cx="0" cy="45"/>
            </a:xfrm>
            <a:prstGeom prst="line">
              <a:avLst/>
            </a:prstGeom>
            <a:noFill/>
            <a:ln w="76200">
              <a:solidFill>
                <a:srgbClr val="996600"/>
              </a:solidFill>
              <a:round/>
              <a:headEnd/>
              <a:tailEnd/>
            </a:ln>
            <a:effectLst/>
          </p:spPr>
          <p:txBody>
            <a:bodyPr/>
            <a:lstStyle/>
            <a:p>
              <a:endParaRPr lang="en-US"/>
            </a:p>
          </p:txBody>
        </p:sp>
        <p:sp>
          <p:nvSpPr>
            <p:cNvPr id="22" name="Line 158"/>
            <p:cNvSpPr>
              <a:spLocks noChangeShapeType="1"/>
            </p:cNvSpPr>
            <p:nvPr/>
          </p:nvSpPr>
          <p:spPr bwMode="auto">
            <a:xfrm>
              <a:off x="1610" y="3975"/>
              <a:ext cx="0" cy="45"/>
            </a:xfrm>
            <a:prstGeom prst="line">
              <a:avLst/>
            </a:prstGeom>
            <a:noFill/>
            <a:ln w="76200">
              <a:solidFill>
                <a:srgbClr val="996600"/>
              </a:solidFill>
              <a:round/>
              <a:headEnd/>
              <a:tailEnd/>
            </a:ln>
            <a:effectLst/>
          </p:spPr>
          <p:txBody>
            <a:bodyPr/>
            <a:lstStyle/>
            <a:p>
              <a:endParaRPr lang="en-US"/>
            </a:p>
          </p:txBody>
        </p:sp>
        <p:sp>
          <p:nvSpPr>
            <p:cNvPr id="23" name="Line 159"/>
            <p:cNvSpPr>
              <a:spLocks noChangeShapeType="1"/>
            </p:cNvSpPr>
            <p:nvPr/>
          </p:nvSpPr>
          <p:spPr bwMode="auto">
            <a:xfrm>
              <a:off x="2199" y="3385"/>
              <a:ext cx="0" cy="45"/>
            </a:xfrm>
            <a:prstGeom prst="line">
              <a:avLst/>
            </a:prstGeom>
            <a:noFill/>
            <a:ln w="76200">
              <a:solidFill>
                <a:srgbClr val="996600"/>
              </a:solidFill>
              <a:round/>
              <a:headEnd/>
              <a:tailEnd/>
            </a:ln>
            <a:effectLst/>
          </p:spPr>
          <p:txBody>
            <a:bodyPr/>
            <a:lstStyle/>
            <a:p>
              <a:endParaRPr lang="en-US"/>
            </a:p>
          </p:txBody>
        </p:sp>
        <p:sp>
          <p:nvSpPr>
            <p:cNvPr id="24" name="Line 160"/>
            <p:cNvSpPr>
              <a:spLocks noChangeShapeType="1"/>
            </p:cNvSpPr>
            <p:nvPr/>
          </p:nvSpPr>
          <p:spPr bwMode="auto">
            <a:xfrm>
              <a:off x="2335" y="3521"/>
              <a:ext cx="0" cy="45"/>
            </a:xfrm>
            <a:prstGeom prst="line">
              <a:avLst/>
            </a:prstGeom>
            <a:noFill/>
            <a:ln w="76200">
              <a:solidFill>
                <a:srgbClr val="996600"/>
              </a:solidFill>
              <a:round/>
              <a:headEnd/>
              <a:tailEnd/>
            </a:ln>
            <a:effectLst/>
          </p:spPr>
          <p:txBody>
            <a:bodyPr/>
            <a:lstStyle/>
            <a:p>
              <a:endParaRPr lang="en-US"/>
            </a:p>
          </p:txBody>
        </p:sp>
        <p:sp>
          <p:nvSpPr>
            <p:cNvPr id="25" name="Line 161"/>
            <p:cNvSpPr>
              <a:spLocks noChangeShapeType="1"/>
            </p:cNvSpPr>
            <p:nvPr/>
          </p:nvSpPr>
          <p:spPr bwMode="auto">
            <a:xfrm>
              <a:off x="2200" y="3295"/>
              <a:ext cx="0" cy="45"/>
            </a:xfrm>
            <a:prstGeom prst="line">
              <a:avLst/>
            </a:prstGeom>
            <a:noFill/>
            <a:ln w="76200">
              <a:solidFill>
                <a:srgbClr val="996600"/>
              </a:solidFill>
              <a:round/>
              <a:headEnd/>
              <a:tailEnd/>
            </a:ln>
            <a:effectLst/>
          </p:spPr>
          <p:txBody>
            <a:bodyPr/>
            <a:lstStyle/>
            <a:p>
              <a:endParaRPr lang="en-US"/>
            </a:p>
          </p:txBody>
        </p:sp>
        <p:sp>
          <p:nvSpPr>
            <p:cNvPr id="26" name="Line 162"/>
            <p:cNvSpPr>
              <a:spLocks noChangeShapeType="1"/>
            </p:cNvSpPr>
            <p:nvPr/>
          </p:nvSpPr>
          <p:spPr bwMode="auto">
            <a:xfrm>
              <a:off x="2063" y="3294"/>
              <a:ext cx="0" cy="45"/>
            </a:xfrm>
            <a:prstGeom prst="line">
              <a:avLst/>
            </a:prstGeom>
            <a:noFill/>
            <a:ln w="76200">
              <a:solidFill>
                <a:srgbClr val="996600"/>
              </a:solidFill>
              <a:round/>
              <a:headEnd/>
              <a:tailEnd/>
            </a:ln>
            <a:effectLst/>
          </p:spPr>
          <p:txBody>
            <a:bodyPr/>
            <a:lstStyle/>
            <a:p>
              <a:endParaRPr lang="en-US"/>
            </a:p>
          </p:txBody>
        </p:sp>
        <p:sp>
          <p:nvSpPr>
            <p:cNvPr id="27" name="Line 163"/>
            <p:cNvSpPr>
              <a:spLocks noChangeShapeType="1"/>
            </p:cNvSpPr>
            <p:nvPr/>
          </p:nvSpPr>
          <p:spPr bwMode="auto">
            <a:xfrm>
              <a:off x="1701" y="3294"/>
              <a:ext cx="0" cy="45"/>
            </a:xfrm>
            <a:prstGeom prst="line">
              <a:avLst/>
            </a:prstGeom>
            <a:noFill/>
            <a:ln w="76200">
              <a:solidFill>
                <a:srgbClr val="996600"/>
              </a:solidFill>
              <a:round/>
              <a:headEnd/>
              <a:tailEnd/>
            </a:ln>
            <a:effectLst/>
          </p:spPr>
          <p:txBody>
            <a:bodyPr/>
            <a:lstStyle/>
            <a:p>
              <a:endParaRPr lang="en-US"/>
            </a:p>
          </p:txBody>
        </p:sp>
        <p:sp>
          <p:nvSpPr>
            <p:cNvPr id="28" name="Line 164"/>
            <p:cNvSpPr>
              <a:spLocks noChangeShapeType="1"/>
            </p:cNvSpPr>
            <p:nvPr/>
          </p:nvSpPr>
          <p:spPr bwMode="auto">
            <a:xfrm>
              <a:off x="1837" y="3430"/>
              <a:ext cx="0" cy="45"/>
            </a:xfrm>
            <a:prstGeom prst="line">
              <a:avLst/>
            </a:prstGeom>
            <a:noFill/>
            <a:ln w="76200">
              <a:solidFill>
                <a:srgbClr val="996600"/>
              </a:solidFill>
              <a:round/>
              <a:headEnd/>
              <a:tailEnd/>
            </a:ln>
            <a:effectLst/>
          </p:spPr>
          <p:txBody>
            <a:bodyPr/>
            <a:lstStyle/>
            <a:p>
              <a:endParaRPr lang="en-US"/>
            </a:p>
          </p:txBody>
        </p:sp>
        <p:sp>
          <p:nvSpPr>
            <p:cNvPr id="29" name="Line 165"/>
            <p:cNvSpPr>
              <a:spLocks noChangeShapeType="1"/>
            </p:cNvSpPr>
            <p:nvPr/>
          </p:nvSpPr>
          <p:spPr bwMode="auto">
            <a:xfrm>
              <a:off x="1973" y="3566"/>
              <a:ext cx="0" cy="45"/>
            </a:xfrm>
            <a:prstGeom prst="line">
              <a:avLst/>
            </a:prstGeom>
            <a:noFill/>
            <a:ln w="76200">
              <a:solidFill>
                <a:srgbClr val="996600"/>
              </a:solidFill>
              <a:round/>
              <a:headEnd/>
              <a:tailEnd/>
            </a:ln>
            <a:effectLst/>
          </p:spPr>
          <p:txBody>
            <a:bodyPr/>
            <a:lstStyle/>
            <a:p>
              <a:endParaRPr lang="en-US"/>
            </a:p>
          </p:txBody>
        </p:sp>
        <p:sp>
          <p:nvSpPr>
            <p:cNvPr id="30" name="Line 166"/>
            <p:cNvSpPr>
              <a:spLocks noChangeShapeType="1"/>
            </p:cNvSpPr>
            <p:nvPr/>
          </p:nvSpPr>
          <p:spPr bwMode="auto">
            <a:xfrm>
              <a:off x="2109" y="3702"/>
              <a:ext cx="0" cy="45"/>
            </a:xfrm>
            <a:prstGeom prst="line">
              <a:avLst/>
            </a:prstGeom>
            <a:noFill/>
            <a:ln w="76200">
              <a:solidFill>
                <a:srgbClr val="996600"/>
              </a:solidFill>
              <a:round/>
              <a:headEnd/>
              <a:tailEnd/>
            </a:ln>
            <a:effectLst/>
          </p:spPr>
          <p:txBody>
            <a:bodyPr/>
            <a:lstStyle/>
            <a:p>
              <a:endParaRPr lang="en-US"/>
            </a:p>
          </p:txBody>
        </p:sp>
        <p:sp>
          <p:nvSpPr>
            <p:cNvPr id="31" name="Line 167"/>
            <p:cNvSpPr>
              <a:spLocks noChangeShapeType="1"/>
            </p:cNvSpPr>
            <p:nvPr/>
          </p:nvSpPr>
          <p:spPr bwMode="auto">
            <a:xfrm>
              <a:off x="2245" y="3838"/>
              <a:ext cx="0" cy="45"/>
            </a:xfrm>
            <a:prstGeom prst="line">
              <a:avLst/>
            </a:prstGeom>
            <a:noFill/>
            <a:ln w="76200">
              <a:solidFill>
                <a:srgbClr val="996600"/>
              </a:solidFill>
              <a:round/>
              <a:headEnd/>
              <a:tailEnd/>
            </a:ln>
            <a:effectLst/>
          </p:spPr>
          <p:txBody>
            <a:bodyPr/>
            <a:lstStyle/>
            <a:p>
              <a:endParaRPr lang="en-US"/>
            </a:p>
          </p:txBody>
        </p:sp>
        <p:sp>
          <p:nvSpPr>
            <p:cNvPr id="32" name="Line 168"/>
            <p:cNvSpPr>
              <a:spLocks noChangeShapeType="1"/>
            </p:cNvSpPr>
            <p:nvPr/>
          </p:nvSpPr>
          <p:spPr bwMode="auto">
            <a:xfrm>
              <a:off x="2381" y="3974"/>
              <a:ext cx="0" cy="45"/>
            </a:xfrm>
            <a:prstGeom prst="line">
              <a:avLst/>
            </a:prstGeom>
            <a:noFill/>
            <a:ln w="76200">
              <a:solidFill>
                <a:srgbClr val="996600"/>
              </a:solidFill>
              <a:round/>
              <a:headEnd/>
              <a:tailEnd/>
            </a:ln>
            <a:effectLst/>
          </p:spPr>
          <p:txBody>
            <a:bodyPr/>
            <a:lstStyle/>
            <a:p>
              <a:endParaRPr lang="en-US"/>
            </a:p>
          </p:txBody>
        </p:sp>
        <p:sp>
          <p:nvSpPr>
            <p:cNvPr id="33" name="Line 169"/>
            <p:cNvSpPr>
              <a:spLocks noChangeShapeType="1"/>
            </p:cNvSpPr>
            <p:nvPr/>
          </p:nvSpPr>
          <p:spPr bwMode="auto">
            <a:xfrm>
              <a:off x="1565" y="3294"/>
              <a:ext cx="0" cy="45"/>
            </a:xfrm>
            <a:prstGeom prst="line">
              <a:avLst/>
            </a:prstGeom>
            <a:noFill/>
            <a:ln w="76200">
              <a:solidFill>
                <a:srgbClr val="996600"/>
              </a:solidFill>
              <a:round/>
              <a:headEnd/>
              <a:tailEnd/>
            </a:ln>
            <a:effectLst/>
          </p:spPr>
          <p:txBody>
            <a:bodyPr/>
            <a:lstStyle/>
            <a:p>
              <a:endParaRPr lang="en-US"/>
            </a:p>
          </p:txBody>
        </p:sp>
        <p:sp>
          <p:nvSpPr>
            <p:cNvPr id="34" name="Line 170"/>
            <p:cNvSpPr>
              <a:spLocks noChangeShapeType="1"/>
            </p:cNvSpPr>
            <p:nvPr/>
          </p:nvSpPr>
          <p:spPr bwMode="auto">
            <a:xfrm>
              <a:off x="1701" y="3430"/>
              <a:ext cx="0" cy="45"/>
            </a:xfrm>
            <a:prstGeom prst="line">
              <a:avLst/>
            </a:prstGeom>
            <a:noFill/>
            <a:ln w="76200">
              <a:solidFill>
                <a:srgbClr val="996600"/>
              </a:solidFill>
              <a:round/>
              <a:headEnd/>
              <a:tailEnd/>
            </a:ln>
            <a:effectLst/>
          </p:spPr>
          <p:txBody>
            <a:bodyPr/>
            <a:lstStyle/>
            <a:p>
              <a:endParaRPr lang="en-US"/>
            </a:p>
          </p:txBody>
        </p:sp>
        <p:sp>
          <p:nvSpPr>
            <p:cNvPr id="35" name="Line 171"/>
            <p:cNvSpPr>
              <a:spLocks noChangeShapeType="1"/>
            </p:cNvSpPr>
            <p:nvPr/>
          </p:nvSpPr>
          <p:spPr bwMode="auto">
            <a:xfrm>
              <a:off x="1837" y="3566"/>
              <a:ext cx="0" cy="45"/>
            </a:xfrm>
            <a:prstGeom prst="line">
              <a:avLst/>
            </a:prstGeom>
            <a:noFill/>
            <a:ln w="76200">
              <a:solidFill>
                <a:srgbClr val="996600"/>
              </a:solidFill>
              <a:round/>
              <a:headEnd/>
              <a:tailEnd/>
            </a:ln>
            <a:effectLst/>
          </p:spPr>
          <p:txBody>
            <a:bodyPr/>
            <a:lstStyle/>
            <a:p>
              <a:endParaRPr lang="en-US"/>
            </a:p>
          </p:txBody>
        </p:sp>
        <p:sp>
          <p:nvSpPr>
            <p:cNvPr id="36" name="Line 172"/>
            <p:cNvSpPr>
              <a:spLocks noChangeShapeType="1"/>
            </p:cNvSpPr>
            <p:nvPr/>
          </p:nvSpPr>
          <p:spPr bwMode="auto">
            <a:xfrm>
              <a:off x="1973" y="3702"/>
              <a:ext cx="0" cy="45"/>
            </a:xfrm>
            <a:prstGeom prst="line">
              <a:avLst/>
            </a:prstGeom>
            <a:noFill/>
            <a:ln w="76200">
              <a:solidFill>
                <a:srgbClr val="996600"/>
              </a:solidFill>
              <a:round/>
              <a:headEnd/>
              <a:tailEnd/>
            </a:ln>
            <a:effectLst/>
          </p:spPr>
          <p:txBody>
            <a:bodyPr/>
            <a:lstStyle/>
            <a:p>
              <a:endParaRPr lang="en-US"/>
            </a:p>
          </p:txBody>
        </p:sp>
        <p:sp>
          <p:nvSpPr>
            <p:cNvPr id="37" name="Line 173"/>
            <p:cNvSpPr>
              <a:spLocks noChangeShapeType="1"/>
            </p:cNvSpPr>
            <p:nvPr/>
          </p:nvSpPr>
          <p:spPr bwMode="auto">
            <a:xfrm>
              <a:off x="2109" y="3838"/>
              <a:ext cx="0" cy="45"/>
            </a:xfrm>
            <a:prstGeom prst="line">
              <a:avLst/>
            </a:prstGeom>
            <a:noFill/>
            <a:ln w="76200">
              <a:solidFill>
                <a:srgbClr val="996600"/>
              </a:solidFill>
              <a:round/>
              <a:headEnd/>
              <a:tailEnd/>
            </a:ln>
            <a:effectLst/>
          </p:spPr>
          <p:txBody>
            <a:bodyPr/>
            <a:lstStyle/>
            <a:p>
              <a:endParaRPr lang="en-US"/>
            </a:p>
          </p:txBody>
        </p:sp>
        <p:sp>
          <p:nvSpPr>
            <p:cNvPr id="38" name="Line 174"/>
            <p:cNvSpPr>
              <a:spLocks noChangeShapeType="1"/>
            </p:cNvSpPr>
            <p:nvPr/>
          </p:nvSpPr>
          <p:spPr bwMode="auto">
            <a:xfrm>
              <a:off x="2245" y="3974"/>
              <a:ext cx="0" cy="45"/>
            </a:xfrm>
            <a:prstGeom prst="line">
              <a:avLst/>
            </a:prstGeom>
            <a:noFill/>
            <a:ln w="76200">
              <a:solidFill>
                <a:srgbClr val="996600"/>
              </a:solidFill>
              <a:round/>
              <a:headEnd/>
              <a:tailEnd/>
            </a:ln>
            <a:effectLst/>
          </p:spPr>
          <p:txBody>
            <a:bodyPr/>
            <a:lstStyle/>
            <a:p>
              <a:endParaRPr lang="en-US"/>
            </a:p>
          </p:txBody>
        </p:sp>
        <p:sp>
          <p:nvSpPr>
            <p:cNvPr id="39" name="Line 175"/>
            <p:cNvSpPr>
              <a:spLocks noChangeShapeType="1"/>
            </p:cNvSpPr>
            <p:nvPr/>
          </p:nvSpPr>
          <p:spPr bwMode="auto">
            <a:xfrm>
              <a:off x="1474" y="3702"/>
              <a:ext cx="0" cy="45"/>
            </a:xfrm>
            <a:prstGeom prst="line">
              <a:avLst/>
            </a:prstGeom>
            <a:noFill/>
            <a:ln w="76200">
              <a:solidFill>
                <a:srgbClr val="996600"/>
              </a:solidFill>
              <a:round/>
              <a:headEnd/>
              <a:tailEnd/>
            </a:ln>
            <a:effectLst/>
          </p:spPr>
          <p:txBody>
            <a:bodyPr/>
            <a:lstStyle/>
            <a:p>
              <a:endParaRPr lang="en-US"/>
            </a:p>
          </p:txBody>
        </p:sp>
        <p:sp>
          <p:nvSpPr>
            <p:cNvPr id="40" name="Line 176"/>
            <p:cNvSpPr>
              <a:spLocks noChangeShapeType="1"/>
            </p:cNvSpPr>
            <p:nvPr/>
          </p:nvSpPr>
          <p:spPr bwMode="auto">
            <a:xfrm>
              <a:off x="1610" y="3838"/>
              <a:ext cx="0" cy="45"/>
            </a:xfrm>
            <a:prstGeom prst="line">
              <a:avLst/>
            </a:prstGeom>
            <a:noFill/>
            <a:ln w="76200">
              <a:solidFill>
                <a:srgbClr val="996600"/>
              </a:solidFill>
              <a:round/>
              <a:headEnd/>
              <a:tailEnd/>
            </a:ln>
            <a:effectLst/>
          </p:spPr>
          <p:txBody>
            <a:bodyPr/>
            <a:lstStyle/>
            <a:p>
              <a:endParaRPr lang="en-US"/>
            </a:p>
          </p:txBody>
        </p:sp>
        <p:sp>
          <p:nvSpPr>
            <p:cNvPr id="41" name="Line 177"/>
            <p:cNvSpPr>
              <a:spLocks noChangeShapeType="1"/>
            </p:cNvSpPr>
            <p:nvPr/>
          </p:nvSpPr>
          <p:spPr bwMode="auto">
            <a:xfrm>
              <a:off x="1746" y="3974"/>
              <a:ext cx="0" cy="45"/>
            </a:xfrm>
            <a:prstGeom prst="line">
              <a:avLst/>
            </a:prstGeom>
            <a:noFill/>
            <a:ln w="76200">
              <a:solidFill>
                <a:srgbClr val="996600"/>
              </a:solidFill>
              <a:round/>
              <a:headEnd/>
              <a:tailEnd/>
            </a:ln>
            <a:effectLst/>
          </p:spPr>
          <p:txBody>
            <a:bodyPr/>
            <a:lstStyle/>
            <a:p>
              <a:endParaRPr lang="en-US"/>
            </a:p>
          </p:txBody>
        </p:sp>
        <p:sp>
          <p:nvSpPr>
            <p:cNvPr id="42" name="Line 178"/>
            <p:cNvSpPr>
              <a:spLocks noChangeShapeType="1"/>
            </p:cNvSpPr>
            <p:nvPr/>
          </p:nvSpPr>
          <p:spPr bwMode="auto">
            <a:xfrm>
              <a:off x="2335" y="3384"/>
              <a:ext cx="0" cy="45"/>
            </a:xfrm>
            <a:prstGeom prst="line">
              <a:avLst/>
            </a:prstGeom>
            <a:noFill/>
            <a:ln w="76200">
              <a:solidFill>
                <a:srgbClr val="996600"/>
              </a:solidFill>
              <a:round/>
              <a:headEnd/>
              <a:tailEnd/>
            </a:ln>
            <a:effectLst/>
          </p:spPr>
          <p:txBody>
            <a:bodyPr/>
            <a:lstStyle/>
            <a:p>
              <a:endParaRPr lang="en-US"/>
            </a:p>
          </p:txBody>
        </p:sp>
        <p:sp>
          <p:nvSpPr>
            <p:cNvPr id="43" name="Line 179"/>
            <p:cNvSpPr>
              <a:spLocks noChangeShapeType="1"/>
            </p:cNvSpPr>
            <p:nvPr/>
          </p:nvSpPr>
          <p:spPr bwMode="auto">
            <a:xfrm>
              <a:off x="2200" y="3158"/>
              <a:ext cx="0" cy="45"/>
            </a:xfrm>
            <a:prstGeom prst="line">
              <a:avLst/>
            </a:prstGeom>
            <a:noFill/>
            <a:ln w="76200">
              <a:solidFill>
                <a:srgbClr val="996600"/>
              </a:solidFill>
              <a:round/>
              <a:headEnd/>
              <a:tailEnd/>
            </a:ln>
            <a:effectLst/>
          </p:spPr>
          <p:txBody>
            <a:bodyPr/>
            <a:lstStyle/>
            <a:p>
              <a:endParaRPr lang="en-US"/>
            </a:p>
          </p:txBody>
        </p:sp>
        <p:sp>
          <p:nvSpPr>
            <p:cNvPr id="44" name="Line 180"/>
            <p:cNvSpPr>
              <a:spLocks noChangeShapeType="1"/>
            </p:cNvSpPr>
            <p:nvPr/>
          </p:nvSpPr>
          <p:spPr bwMode="auto">
            <a:xfrm>
              <a:off x="2336" y="3294"/>
              <a:ext cx="0" cy="45"/>
            </a:xfrm>
            <a:prstGeom prst="line">
              <a:avLst/>
            </a:prstGeom>
            <a:noFill/>
            <a:ln w="76200">
              <a:solidFill>
                <a:srgbClr val="996600"/>
              </a:solidFill>
              <a:round/>
              <a:headEnd/>
              <a:tailEnd/>
            </a:ln>
            <a:effectLst/>
          </p:spPr>
          <p:txBody>
            <a:bodyPr/>
            <a:lstStyle/>
            <a:p>
              <a:endParaRPr lang="en-US"/>
            </a:p>
          </p:txBody>
        </p:sp>
        <p:sp>
          <p:nvSpPr>
            <p:cNvPr id="45" name="Line 181"/>
            <p:cNvSpPr>
              <a:spLocks noChangeShapeType="1"/>
            </p:cNvSpPr>
            <p:nvPr/>
          </p:nvSpPr>
          <p:spPr bwMode="auto">
            <a:xfrm>
              <a:off x="1474" y="3612"/>
              <a:ext cx="0" cy="45"/>
            </a:xfrm>
            <a:prstGeom prst="line">
              <a:avLst/>
            </a:prstGeom>
            <a:noFill/>
            <a:ln w="76200">
              <a:solidFill>
                <a:srgbClr val="996600"/>
              </a:solidFill>
              <a:round/>
              <a:headEnd/>
              <a:tailEnd/>
            </a:ln>
            <a:effectLst/>
          </p:spPr>
          <p:txBody>
            <a:bodyPr/>
            <a:lstStyle/>
            <a:p>
              <a:endParaRPr lang="en-US"/>
            </a:p>
          </p:txBody>
        </p:sp>
        <p:sp>
          <p:nvSpPr>
            <p:cNvPr id="46" name="Line 182"/>
            <p:cNvSpPr>
              <a:spLocks noChangeShapeType="1"/>
            </p:cNvSpPr>
            <p:nvPr/>
          </p:nvSpPr>
          <p:spPr bwMode="auto">
            <a:xfrm>
              <a:off x="1610" y="3748"/>
              <a:ext cx="0" cy="45"/>
            </a:xfrm>
            <a:prstGeom prst="line">
              <a:avLst/>
            </a:prstGeom>
            <a:noFill/>
            <a:ln w="76200">
              <a:solidFill>
                <a:srgbClr val="996600"/>
              </a:solidFill>
              <a:round/>
              <a:headEnd/>
              <a:tailEnd/>
            </a:ln>
            <a:effectLst/>
          </p:spPr>
          <p:txBody>
            <a:bodyPr/>
            <a:lstStyle/>
            <a:p>
              <a:endParaRPr lang="en-US"/>
            </a:p>
          </p:txBody>
        </p:sp>
        <p:sp>
          <p:nvSpPr>
            <p:cNvPr id="47" name="Line 183"/>
            <p:cNvSpPr>
              <a:spLocks noChangeShapeType="1"/>
            </p:cNvSpPr>
            <p:nvPr/>
          </p:nvSpPr>
          <p:spPr bwMode="auto">
            <a:xfrm>
              <a:off x="1746" y="3884"/>
              <a:ext cx="0" cy="45"/>
            </a:xfrm>
            <a:prstGeom prst="line">
              <a:avLst/>
            </a:prstGeom>
            <a:noFill/>
            <a:ln w="76200">
              <a:solidFill>
                <a:srgbClr val="996600"/>
              </a:solidFill>
              <a:round/>
              <a:headEnd/>
              <a:tailEnd/>
            </a:ln>
            <a:effectLst/>
          </p:spPr>
          <p:txBody>
            <a:bodyPr/>
            <a:lstStyle/>
            <a:p>
              <a:endParaRPr lang="en-US"/>
            </a:p>
          </p:txBody>
        </p:sp>
        <p:sp>
          <p:nvSpPr>
            <p:cNvPr id="48" name="Line 184"/>
            <p:cNvSpPr>
              <a:spLocks noChangeShapeType="1"/>
            </p:cNvSpPr>
            <p:nvPr/>
          </p:nvSpPr>
          <p:spPr bwMode="auto">
            <a:xfrm>
              <a:off x="2335" y="3294"/>
              <a:ext cx="0" cy="45"/>
            </a:xfrm>
            <a:prstGeom prst="line">
              <a:avLst/>
            </a:prstGeom>
            <a:noFill/>
            <a:ln w="76200">
              <a:solidFill>
                <a:srgbClr val="996600"/>
              </a:solidFill>
              <a:round/>
              <a:headEnd/>
              <a:tailEnd/>
            </a:ln>
            <a:effectLst/>
          </p:spPr>
          <p:txBody>
            <a:bodyPr/>
            <a:lstStyle/>
            <a:p>
              <a:endParaRPr lang="en-US"/>
            </a:p>
          </p:txBody>
        </p:sp>
        <p:sp>
          <p:nvSpPr>
            <p:cNvPr id="49" name="Line 185"/>
            <p:cNvSpPr>
              <a:spLocks noChangeShapeType="1"/>
            </p:cNvSpPr>
            <p:nvPr/>
          </p:nvSpPr>
          <p:spPr bwMode="auto">
            <a:xfrm>
              <a:off x="2200" y="3068"/>
              <a:ext cx="0" cy="45"/>
            </a:xfrm>
            <a:prstGeom prst="line">
              <a:avLst/>
            </a:prstGeom>
            <a:noFill/>
            <a:ln w="76200">
              <a:solidFill>
                <a:srgbClr val="996600"/>
              </a:solidFill>
              <a:round/>
              <a:headEnd/>
              <a:tailEnd/>
            </a:ln>
            <a:effectLst/>
          </p:spPr>
          <p:txBody>
            <a:bodyPr/>
            <a:lstStyle/>
            <a:p>
              <a:endParaRPr lang="en-US"/>
            </a:p>
          </p:txBody>
        </p:sp>
        <p:sp>
          <p:nvSpPr>
            <p:cNvPr id="50" name="Line 186"/>
            <p:cNvSpPr>
              <a:spLocks noChangeShapeType="1"/>
            </p:cNvSpPr>
            <p:nvPr/>
          </p:nvSpPr>
          <p:spPr bwMode="auto">
            <a:xfrm>
              <a:off x="2336" y="3204"/>
              <a:ext cx="0" cy="45"/>
            </a:xfrm>
            <a:prstGeom prst="line">
              <a:avLst/>
            </a:prstGeom>
            <a:noFill/>
            <a:ln w="76200">
              <a:solidFill>
                <a:srgbClr val="996600"/>
              </a:solidFill>
              <a:round/>
              <a:headEnd/>
              <a:tailEnd/>
            </a:ln>
            <a:effectLst/>
          </p:spPr>
          <p:txBody>
            <a:bodyPr/>
            <a:lstStyle/>
            <a:p>
              <a:endParaRPr lang="en-US"/>
            </a:p>
          </p:txBody>
        </p:sp>
        <p:sp>
          <p:nvSpPr>
            <p:cNvPr id="51" name="Line 187"/>
            <p:cNvSpPr>
              <a:spLocks noChangeShapeType="1"/>
            </p:cNvSpPr>
            <p:nvPr/>
          </p:nvSpPr>
          <p:spPr bwMode="auto">
            <a:xfrm>
              <a:off x="1474" y="3521"/>
              <a:ext cx="0" cy="45"/>
            </a:xfrm>
            <a:prstGeom prst="line">
              <a:avLst/>
            </a:prstGeom>
            <a:noFill/>
            <a:ln w="76200">
              <a:solidFill>
                <a:srgbClr val="996600"/>
              </a:solidFill>
              <a:round/>
              <a:headEnd/>
              <a:tailEnd/>
            </a:ln>
            <a:effectLst/>
          </p:spPr>
          <p:txBody>
            <a:bodyPr/>
            <a:lstStyle/>
            <a:p>
              <a:endParaRPr lang="en-US"/>
            </a:p>
          </p:txBody>
        </p:sp>
        <p:sp>
          <p:nvSpPr>
            <p:cNvPr id="52" name="Line 188"/>
            <p:cNvSpPr>
              <a:spLocks noChangeShapeType="1"/>
            </p:cNvSpPr>
            <p:nvPr/>
          </p:nvSpPr>
          <p:spPr bwMode="auto">
            <a:xfrm>
              <a:off x="1610" y="3657"/>
              <a:ext cx="0" cy="45"/>
            </a:xfrm>
            <a:prstGeom prst="line">
              <a:avLst/>
            </a:prstGeom>
            <a:noFill/>
            <a:ln w="76200">
              <a:solidFill>
                <a:srgbClr val="996600"/>
              </a:solidFill>
              <a:round/>
              <a:headEnd/>
              <a:tailEnd/>
            </a:ln>
            <a:effectLst/>
          </p:spPr>
          <p:txBody>
            <a:bodyPr/>
            <a:lstStyle/>
            <a:p>
              <a:endParaRPr lang="en-US"/>
            </a:p>
          </p:txBody>
        </p:sp>
        <p:sp>
          <p:nvSpPr>
            <p:cNvPr id="53" name="Line 189"/>
            <p:cNvSpPr>
              <a:spLocks noChangeShapeType="1"/>
            </p:cNvSpPr>
            <p:nvPr/>
          </p:nvSpPr>
          <p:spPr bwMode="auto">
            <a:xfrm>
              <a:off x="1746" y="3793"/>
              <a:ext cx="0" cy="45"/>
            </a:xfrm>
            <a:prstGeom prst="line">
              <a:avLst/>
            </a:prstGeom>
            <a:noFill/>
            <a:ln w="76200">
              <a:solidFill>
                <a:srgbClr val="996600"/>
              </a:solidFill>
              <a:round/>
              <a:headEnd/>
              <a:tailEnd/>
            </a:ln>
            <a:effectLst/>
          </p:spPr>
          <p:txBody>
            <a:bodyPr/>
            <a:lstStyle/>
            <a:p>
              <a:endParaRPr lang="en-US"/>
            </a:p>
          </p:txBody>
        </p:sp>
        <p:sp>
          <p:nvSpPr>
            <p:cNvPr id="54" name="Line 190"/>
            <p:cNvSpPr>
              <a:spLocks noChangeShapeType="1"/>
            </p:cNvSpPr>
            <p:nvPr/>
          </p:nvSpPr>
          <p:spPr bwMode="auto">
            <a:xfrm>
              <a:off x="1882" y="3929"/>
              <a:ext cx="0" cy="45"/>
            </a:xfrm>
            <a:prstGeom prst="line">
              <a:avLst/>
            </a:prstGeom>
            <a:noFill/>
            <a:ln w="76200">
              <a:solidFill>
                <a:srgbClr val="996600"/>
              </a:solidFill>
              <a:round/>
              <a:headEnd/>
              <a:tailEnd/>
            </a:ln>
            <a:effectLst/>
          </p:spPr>
          <p:txBody>
            <a:bodyPr/>
            <a:lstStyle/>
            <a:p>
              <a:endParaRPr lang="en-US"/>
            </a:p>
          </p:txBody>
        </p:sp>
        <p:sp>
          <p:nvSpPr>
            <p:cNvPr id="55" name="Line 191"/>
            <p:cNvSpPr>
              <a:spLocks noChangeShapeType="1"/>
            </p:cNvSpPr>
            <p:nvPr/>
          </p:nvSpPr>
          <p:spPr bwMode="auto">
            <a:xfrm>
              <a:off x="2200" y="2977"/>
              <a:ext cx="0" cy="45"/>
            </a:xfrm>
            <a:prstGeom prst="line">
              <a:avLst/>
            </a:prstGeom>
            <a:noFill/>
            <a:ln w="76200">
              <a:solidFill>
                <a:srgbClr val="996600"/>
              </a:solidFill>
              <a:round/>
              <a:headEnd/>
              <a:tailEnd/>
            </a:ln>
            <a:effectLst/>
          </p:spPr>
          <p:txBody>
            <a:bodyPr/>
            <a:lstStyle/>
            <a:p>
              <a:endParaRPr lang="en-US"/>
            </a:p>
          </p:txBody>
        </p:sp>
        <p:sp>
          <p:nvSpPr>
            <p:cNvPr id="56" name="Line 192"/>
            <p:cNvSpPr>
              <a:spLocks noChangeShapeType="1"/>
            </p:cNvSpPr>
            <p:nvPr/>
          </p:nvSpPr>
          <p:spPr bwMode="auto">
            <a:xfrm>
              <a:off x="2336" y="3113"/>
              <a:ext cx="0" cy="45"/>
            </a:xfrm>
            <a:prstGeom prst="line">
              <a:avLst/>
            </a:prstGeom>
            <a:noFill/>
            <a:ln w="76200">
              <a:solidFill>
                <a:srgbClr val="996600"/>
              </a:solidFill>
              <a:round/>
              <a:headEnd/>
              <a:tailEnd/>
            </a:ln>
            <a:effectLst/>
          </p:spPr>
          <p:txBody>
            <a:bodyPr/>
            <a:lstStyle/>
            <a:p>
              <a:endParaRPr lang="en-US"/>
            </a:p>
          </p:txBody>
        </p:sp>
        <p:sp>
          <p:nvSpPr>
            <p:cNvPr id="57" name="Line 193"/>
            <p:cNvSpPr>
              <a:spLocks noChangeShapeType="1"/>
            </p:cNvSpPr>
            <p:nvPr/>
          </p:nvSpPr>
          <p:spPr bwMode="auto">
            <a:xfrm>
              <a:off x="1927" y="3294"/>
              <a:ext cx="0" cy="45"/>
            </a:xfrm>
            <a:prstGeom prst="line">
              <a:avLst/>
            </a:prstGeom>
            <a:noFill/>
            <a:ln w="76200">
              <a:solidFill>
                <a:srgbClr val="996600"/>
              </a:solidFill>
              <a:round/>
              <a:headEnd/>
              <a:tailEnd/>
            </a:ln>
            <a:effectLst/>
          </p:spPr>
          <p:txBody>
            <a:bodyPr/>
            <a:lstStyle/>
            <a:p>
              <a:endParaRPr lang="en-US"/>
            </a:p>
          </p:txBody>
        </p:sp>
        <p:sp>
          <p:nvSpPr>
            <p:cNvPr id="58" name="Line 194"/>
            <p:cNvSpPr>
              <a:spLocks noChangeShapeType="1"/>
            </p:cNvSpPr>
            <p:nvPr/>
          </p:nvSpPr>
          <p:spPr bwMode="auto">
            <a:xfrm>
              <a:off x="2063" y="3430"/>
              <a:ext cx="0" cy="45"/>
            </a:xfrm>
            <a:prstGeom prst="line">
              <a:avLst/>
            </a:prstGeom>
            <a:noFill/>
            <a:ln w="76200">
              <a:solidFill>
                <a:srgbClr val="996600"/>
              </a:solidFill>
              <a:round/>
              <a:headEnd/>
              <a:tailEnd/>
            </a:ln>
            <a:effectLst/>
          </p:spPr>
          <p:txBody>
            <a:bodyPr/>
            <a:lstStyle/>
            <a:p>
              <a:endParaRPr lang="en-US"/>
            </a:p>
          </p:txBody>
        </p:sp>
        <p:sp>
          <p:nvSpPr>
            <p:cNvPr id="59" name="Line 195"/>
            <p:cNvSpPr>
              <a:spLocks noChangeShapeType="1"/>
            </p:cNvSpPr>
            <p:nvPr/>
          </p:nvSpPr>
          <p:spPr bwMode="auto">
            <a:xfrm>
              <a:off x="2199" y="3566"/>
              <a:ext cx="0" cy="45"/>
            </a:xfrm>
            <a:prstGeom prst="line">
              <a:avLst/>
            </a:prstGeom>
            <a:noFill/>
            <a:ln w="76200">
              <a:solidFill>
                <a:srgbClr val="996600"/>
              </a:solidFill>
              <a:round/>
              <a:headEnd/>
              <a:tailEnd/>
            </a:ln>
            <a:effectLst/>
          </p:spPr>
          <p:txBody>
            <a:bodyPr/>
            <a:lstStyle/>
            <a:p>
              <a:endParaRPr lang="en-US"/>
            </a:p>
          </p:txBody>
        </p:sp>
        <p:sp>
          <p:nvSpPr>
            <p:cNvPr id="60" name="Line 196"/>
            <p:cNvSpPr>
              <a:spLocks noChangeShapeType="1"/>
            </p:cNvSpPr>
            <p:nvPr/>
          </p:nvSpPr>
          <p:spPr bwMode="auto">
            <a:xfrm>
              <a:off x="2335" y="3702"/>
              <a:ext cx="0" cy="45"/>
            </a:xfrm>
            <a:prstGeom prst="line">
              <a:avLst/>
            </a:prstGeom>
            <a:noFill/>
            <a:ln w="76200">
              <a:solidFill>
                <a:srgbClr val="996600"/>
              </a:solidFill>
              <a:round/>
              <a:headEnd/>
              <a:tailEnd/>
            </a:ln>
            <a:effectLst/>
          </p:spPr>
          <p:txBody>
            <a:bodyPr/>
            <a:lstStyle/>
            <a:p>
              <a:endParaRPr lang="en-US"/>
            </a:p>
          </p:txBody>
        </p:sp>
        <p:sp>
          <p:nvSpPr>
            <p:cNvPr id="61" name="Line 197"/>
            <p:cNvSpPr>
              <a:spLocks noChangeShapeType="1"/>
            </p:cNvSpPr>
            <p:nvPr/>
          </p:nvSpPr>
          <p:spPr bwMode="auto">
            <a:xfrm>
              <a:off x="1927" y="3339"/>
              <a:ext cx="0" cy="45"/>
            </a:xfrm>
            <a:prstGeom prst="line">
              <a:avLst/>
            </a:prstGeom>
            <a:noFill/>
            <a:ln w="76200">
              <a:solidFill>
                <a:srgbClr val="996600"/>
              </a:solidFill>
              <a:round/>
              <a:headEnd/>
              <a:tailEnd/>
            </a:ln>
            <a:effectLst/>
          </p:spPr>
          <p:txBody>
            <a:bodyPr/>
            <a:lstStyle/>
            <a:p>
              <a:endParaRPr lang="en-US"/>
            </a:p>
          </p:txBody>
        </p:sp>
        <p:sp>
          <p:nvSpPr>
            <p:cNvPr id="62" name="Line 198"/>
            <p:cNvSpPr>
              <a:spLocks noChangeShapeType="1"/>
            </p:cNvSpPr>
            <p:nvPr/>
          </p:nvSpPr>
          <p:spPr bwMode="auto">
            <a:xfrm>
              <a:off x="1837" y="2931"/>
              <a:ext cx="0" cy="45"/>
            </a:xfrm>
            <a:prstGeom prst="line">
              <a:avLst/>
            </a:prstGeom>
            <a:noFill/>
            <a:ln w="76200">
              <a:solidFill>
                <a:srgbClr val="996600"/>
              </a:solidFill>
              <a:round/>
              <a:headEnd/>
              <a:tailEnd/>
            </a:ln>
            <a:effectLst/>
          </p:spPr>
          <p:txBody>
            <a:bodyPr/>
            <a:lstStyle/>
            <a:p>
              <a:endParaRPr lang="en-US"/>
            </a:p>
          </p:txBody>
        </p:sp>
        <p:sp>
          <p:nvSpPr>
            <p:cNvPr id="63" name="Line 199"/>
            <p:cNvSpPr>
              <a:spLocks noChangeShapeType="1"/>
            </p:cNvSpPr>
            <p:nvPr/>
          </p:nvSpPr>
          <p:spPr bwMode="auto">
            <a:xfrm>
              <a:off x="2063" y="3430"/>
              <a:ext cx="0" cy="45"/>
            </a:xfrm>
            <a:prstGeom prst="line">
              <a:avLst/>
            </a:prstGeom>
            <a:noFill/>
            <a:ln w="76200">
              <a:solidFill>
                <a:srgbClr val="996600"/>
              </a:solidFill>
              <a:round/>
              <a:headEnd/>
              <a:tailEnd/>
            </a:ln>
            <a:effectLst/>
          </p:spPr>
          <p:txBody>
            <a:bodyPr/>
            <a:lstStyle/>
            <a:p>
              <a:endParaRPr lang="en-US"/>
            </a:p>
          </p:txBody>
        </p:sp>
        <p:sp>
          <p:nvSpPr>
            <p:cNvPr id="64" name="Line 200"/>
            <p:cNvSpPr>
              <a:spLocks noChangeShapeType="1"/>
            </p:cNvSpPr>
            <p:nvPr/>
          </p:nvSpPr>
          <p:spPr bwMode="auto">
            <a:xfrm>
              <a:off x="2199" y="3566"/>
              <a:ext cx="0" cy="45"/>
            </a:xfrm>
            <a:prstGeom prst="line">
              <a:avLst/>
            </a:prstGeom>
            <a:noFill/>
            <a:ln w="76200">
              <a:solidFill>
                <a:srgbClr val="996600"/>
              </a:solidFill>
              <a:round/>
              <a:headEnd/>
              <a:tailEnd/>
            </a:ln>
            <a:effectLst/>
          </p:spPr>
          <p:txBody>
            <a:bodyPr/>
            <a:lstStyle/>
            <a:p>
              <a:endParaRPr lang="en-US"/>
            </a:p>
          </p:txBody>
        </p:sp>
        <p:sp>
          <p:nvSpPr>
            <p:cNvPr id="65" name="Line 201"/>
            <p:cNvSpPr>
              <a:spLocks noChangeShapeType="1"/>
            </p:cNvSpPr>
            <p:nvPr/>
          </p:nvSpPr>
          <p:spPr bwMode="auto">
            <a:xfrm>
              <a:off x="2335" y="3702"/>
              <a:ext cx="0" cy="45"/>
            </a:xfrm>
            <a:prstGeom prst="line">
              <a:avLst/>
            </a:prstGeom>
            <a:noFill/>
            <a:ln w="76200">
              <a:solidFill>
                <a:srgbClr val="996600"/>
              </a:solidFill>
              <a:round/>
              <a:headEnd/>
              <a:tailEnd/>
            </a:ln>
            <a:effectLst/>
          </p:spPr>
          <p:txBody>
            <a:bodyPr/>
            <a:lstStyle/>
            <a:p>
              <a:endParaRPr lang="en-US"/>
            </a:p>
          </p:txBody>
        </p:sp>
        <p:sp>
          <p:nvSpPr>
            <p:cNvPr id="66" name="Line 202"/>
            <p:cNvSpPr>
              <a:spLocks noChangeShapeType="1"/>
            </p:cNvSpPr>
            <p:nvPr/>
          </p:nvSpPr>
          <p:spPr bwMode="auto">
            <a:xfrm>
              <a:off x="1927" y="3339"/>
              <a:ext cx="0" cy="45"/>
            </a:xfrm>
            <a:prstGeom prst="line">
              <a:avLst/>
            </a:prstGeom>
            <a:noFill/>
            <a:ln w="76200">
              <a:solidFill>
                <a:srgbClr val="996600"/>
              </a:solidFill>
              <a:round/>
              <a:headEnd/>
              <a:tailEnd/>
            </a:ln>
            <a:effectLst/>
          </p:spPr>
          <p:txBody>
            <a:bodyPr/>
            <a:lstStyle/>
            <a:p>
              <a:endParaRPr lang="en-US"/>
            </a:p>
          </p:txBody>
        </p:sp>
        <p:sp>
          <p:nvSpPr>
            <p:cNvPr id="67" name="Line 203"/>
            <p:cNvSpPr>
              <a:spLocks noChangeShapeType="1"/>
            </p:cNvSpPr>
            <p:nvPr/>
          </p:nvSpPr>
          <p:spPr bwMode="auto">
            <a:xfrm>
              <a:off x="1837" y="2931"/>
              <a:ext cx="0" cy="45"/>
            </a:xfrm>
            <a:prstGeom prst="line">
              <a:avLst/>
            </a:prstGeom>
            <a:noFill/>
            <a:ln w="76200">
              <a:solidFill>
                <a:srgbClr val="996600"/>
              </a:solidFill>
              <a:round/>
              <a:headEnd/>
              <a:tailEnd/>
            </a:ln>
            <a:effectLst/>
          </p:spPr>
          <p:txBody>
            <a:bodyPr/>
            <a:lstStyle/>
            <a:p>
              <a:endParaRPr lang="en-US"/>
            </a:p>
          </p:txBody>
        </p:sp>
        <p:sp>
          <p:nvSpPr>
            <p:cNvPr id="68" name="Line 204"/>
            <p:cNvSpPr>
              <a:spLocks noChangeShapeType="1"/>
            </p:cNvSpPr>
            <p:nvPr/>
          </p:nvSpPr>
          <p:spPr bwMode="auto">
            <a:xfrm>
              <a:off x="1973" y="3067"/>
              <a:ext cx="0" cy="45"/>
            </a:xfrm>
            <a:prstGeom prst="line">
              <a:avLst/>
            </a:prstGeom>
            <a:noFill/>
            <a:ln w="76200">
              <a:solidFill>
                <a:srgbClr val="996600"/>
              </a:solidFill>
              <a:round/>
              <a:headEnd/>
              <a:tailEnd/>
            </a:ln>
            <a:effectLst/>
          </p:spPr>
          <p:txBody>
            <a:bodyPr/>
            <a:lstStyle/>
            <a:p>
              <a:endParaRPr lang="en-US"/>
            </a:p>
          </p:txBody>
        </p:sp>
        <p:sp>
          <p:nvSpPr>
            <p:cNvPr id="69" name="Line 205"/>
            <p:cNvSpPr>
              <a:spLocks noChangeShapeType="1"/>
            </p:cNvSpPr>
            <p:nvPr/>
          </p:nvSpPr>
          <p:spPr bwMode="auto">
            <a:xfrm>
              <a:off x="2199" y="3566"/>
              <a:ext cx="0" cy="45"/>
            </a:xfrm>
            <a:prstGeom prst="line">
              <a:avLst/>
            </a:prstGeom>
            <a:noFill/>
            <a:ln w="76200">
              <a:solidFill>
                <a:srgbClr val="996600"/>
              </a:solidFill>
              <a:round/>
              <a:headEnd/>
              <a:tailEnd/>
            </a:ln>
            <a:effectLst/>
          </p:spPr>
          <p:txBody>
            <a:bodyPr/>
            <a:lstStyle/>
            <a:p>
              <a:endParaRPr lang="en-US"/>
            </a:p>
          </p:txBody>
        </p:sp>
        <p:sp>
          <p:nvSpPr>
            <p:cNvPr id="70" name="Line 206"/>
            <p:cNvSpPr>
              <a:spLocks noChangeShapeType="1"/>
            </p:cNvSpPr>
            <p:nvPr/>
          </p:nvSpPr>
          <p:spPr bwMode="auto">
            <a:xfrm>
              <a:off x="2335" y="3702"/>
              <a:ext cx="0" cy="45"/>
            </a:xfrm>
            <a:prstGeom prst="line">
              <a:avLst/>
            </a:prstGeom>
            <a:noFill/>
            <a:ln w="76200">
              <a:solidFill>
                <a:srgbClr val="996600"/>
              </a:solidFill>
              <a:round/>
              <a:headEnd/>
              <a:tailEnd/>
            </a:ln>
            <a:effectLst/>
          </p:spPr>
          <p:txBody>
            <a:bodyPr/>
            <a:lstStyle/>
            <a:p>
              <a:endParaRPr lang="en-US"/>
            </a:p>
          </p:txBody>
        </p:sp>
        <p:sp>
          <p:nvSpPr>
            <p:cNvPr id="71" name="Line 207"/>
            <p:cNvSpPr>
              <a:spLocks noChangeShapeType="1"/>
            </p:cNvSpPr>
            <p:nvPr/>
          </p:nvSpPr>
          <p:spPr bwMode="auto">
            <a:xfrm>
              <a:off x="1927" y="3339"/>
              <a:ext cx="0" cy="45"/>
            </a:xfrm>
            <a:prstGeom prst="line">
              <a:avLst/>
            </a:prstGeom>
            <a:noFill/>
            <a:ln w="76200">
              <a:solidFill>
                <a:srgbClr val="996600"/>
              </a:solidFill>
              <a:round/>
              <a:headEnd/>
              <a:tailEnd/>
            </a:ln>
            <a:effectLst/>
          </p:spPr>
          <p:txBody>
            <a:bodyPr/>
            <a:lstStyle/>
            <a:p>
              <a:endParaRPr lang="en-US"/>
            </a:p>
          </p:txBody>
        </p:sp>
        <p:sp>
          <p:nvSpPr>
            <p:cNvPr id="72" name="Line 208"/>
            <p:cNvSpPr>
              <a:spLocks noChangeShapeType="1"/>
            </p:cNvSpPr>
            <p:nvPr/>
          </p:nvSpPr>
          <p:spPr bwMode="auto">
            <a:xfrm>
              <a:off x="1837" y="2931"/>
              <a:ext cx="0" cy="45"/>
            </a:xfrm>
            <a:prstGeom prst="line">
              <a:avLst/>
            </a:prstGeom>
            <a:noFill/>
            <a:ln w="76200">
              <a:solidFill>
                <a:srgbClr val="996600"/>
              </a:solidFill>
              <a:round/>
              <a:headEnd/>
              <a:tailEnd/>
            </a:ln>
            <a:effectLst/>
          </p:spPr>
          <p:txBody>
            <a:bodyPr/>
            <a:lstStyle/>
            <a:p>
              <a:endParaRPr lang="en-US"/>
            </a:p>
          </p:txBody>
        </p:sp>
        <p:sp>
          <p:nvSpPr>
            <p:cNvPr id="73" name="Line 209"/>
            <p:cNvSpPr>
              <a:spLocks noChangeShapeType="1"/>
            </p:cNvSpPr>
            <p:nvPr/>
          </p:nvSpPr>
          <p:spPr bwMode="auto">
            <a:xfrm>
              <a:off x="1973" y="3067"/>
              <a:ext cx="0" cy="45"/>
            </a:xfrm>
            <a:prstGeom prst="line">
              <a:avLst/>
            </a:prstGeom>
            <a:noFill/>
            <a:ln w="76200">
              <a:solidFill>
                <a:srgbClr val="996600"/>
              </a:solidFill>
              <a:round/>
              <a:headEnd/>
              <a:tailEnd/>
            </a:ln>
            <a:effectLst/>
          </p:spPr>
          <p:txBody>
            <a:bodyPr/>
            <a:lstStyle/>
            <a:p>
              <a:endParaRPr lang="en-US"/>
            </a:p>
          </p:txBody>
        </p:sp>
        <p:sp>
          <p:nvSpPr>
            <p:cNvPr id="74" name="Line 210"/>
            <p:cNvSpPr>
              <a:spLocks noChangeShapeType="1"/>
            </p:cNvSpPr>
            <p:nvPr/>
          </p:nvSpPr>
          <p:spPr bwMode="auto">
            <a:xfrm>
              <a:off x="2109" y="3203"/>
              <a:ext cx="0" cy="45"/>
            </a:xfrm>
            <a:prstGeom prst="line">
              <a:avLst/>
            </a:prstGeom>
            <a:noFill/>
            <a:ln w="76200">
              <a:solidFill>
                <a:srgbClr val="996600"/>
              </a:solidFill>
              <a:round/>
              <a:headEnd/>
              <a:tailEnd/>
            </a:ln>
            <a:effectLst/>
          </p:spPr>
          <p:txBody>
            <a:bodyPr/>
            <a:lstStyle/>
            <a:p>
              <a:endParaRPr lang="en-US"/>
            </a:p>
          </p:txBody>
        </p:sp>
        <p:sp>
          <p:nvSpPr>
            <p:cNvPr id="75" name="Line 211"/>
            <p:cNvSpPr>
              <a:spLocks noChangeShapeType="1"/>
            </p:cNvSpPr>
            <p:nvPr/>
          </p:nvSpPr>
          <p:spPr bwMode="auto">
            <a:xfrm rot="6655470">
              <a:off x="2268" y="2819"/>
              <a:ext cx="1" cy="45"/>
            </a:xfrm>
            <a:prstGeom prst="line">
              <a:avLst/>
            </a:prstGeom>
            <a:noFill/>
            <a:ln w="76200">
              <a:solidFill>
                <a:srgbClr val="996600"/>
              </a:solidFill>
              <a:round/>
              <a:headEnd/>
              <a:tailEnd/>
            </a:ln>
            <a:effectLst/>
          </p:spPr>
          <p:txBody>
            <a:bodyPr/>
            <a:lstStyle/>
            <a:p>
              <a:endParaRPr lang="en-US"/>
            </a:p>
          </p:txBody>
        </p:sp>
        <p:sp>
          <p:nvSpPr>
            <p:cNvPr id="76" name="Line 212"/>
            <p:cNvSpPr>
              <a:spLocks noChangeShapeType="1"/>
            </p:cNvSpPr>
            <p:nvPr/>
          </p:nvSpPr>
          <p:spPr bwMode="auto">
            <a:xfrm rot="6655470">
              <a:off x="2131" y="2818"/>
              <a:ext cx="1" cy="45"/>
            </a:xfrm>
            <a:prstGeom prst="line">
              <a:avLst/>
            </a:prstGeom>
            <a:noFill/>
            <a:ln w="76200">
              <a:solidFill>
                <a:srgbClr val="996600"/>
              </a:solidFill>
              <a:round/>
              <a:headEnd/>
              <a:tailEnd/>
            </a:ln>
            <a:effectLst/>
          </p:spPr>
          <p:txBody>
            <a:bodyPr/>
            <a:lstStyle/>
            <a:p>
              <a:endParaRPr lang="en-US"/>
            </a:p>
          </p:txBody>
        </p:sp>
        <p:sp>
          <p:nvSpPr>
            <p:cNvPr id="77" name="Line 213"/>
            <p:cNvSpPr>
              <a:spLocks noChangeShapeType="1"/>
            </p:cNvSpPr>
            <p:nvPr/>
          </p:nvSpPr>
          <p:spPr bwMode="auto">
            <a:xfrm rot="6655470">
              <a:off x="1677" y="3590"/>
              <a:ext cx="1" cy="45"/>
            </a:xfrm>
            <a:prstGeom prst="line">
              <a:avLst/>
            </a:prstGeom>
            <a:noFill/>
            <a:ln w="76200">
              <a:solidFill>
                <a:srgbClr val="996600"/>
              </a:solidFill>
              <a:round/>
              <a:headEnd/>
              <a:tailEnd/>
            </a:ln>
            <a:effectLst/>
          </p:spPr>
          <p:txBody>
            <a:bodyPr/>
            <a:lstStyle/>
            <a:p>
              <a:endParaRPr lang="en-US"/>
            </a:p>
          </p:txBody>
        </p:sp>
        <p:sp>
          <p:nvSpPr>
            <p:cNvPr id="78" name="Line 214"/>
            <p:cNvSpPr>
              <a:spLocks noChangeShapeType="1"/>
            </p:cNvSpPr>
            <p:nvPr/>
          </p:nvSpPr>
          <p:spPr bwMode="auto">
            <a:xfrm rot="6655470">
              <a:off x="2403" y="3090"/>
              <a:ext cx="1" cy="45"/>
            </a:xfrm>
            <a:prstGeom prst="line">
              <a:avLst/>
            </a:prstGeom>
            <a:noFill/>
            <a:ln w="76200">
              <a:solidFill>
                <a:srgbClr val="996600"/>
              </a:solidFill>
              <a:round/>
              <a:headEnd/>
              <a:tailEnd/>
            </a:ln>
            <a:effectLst/>
          </p:spPr>
          <p:txBody>
            <a:bodyPr/>
            <a:lstStyle/>
            <a:p>
              <a:endParaRPr lang="en-US"/>
            </a:p>
          </p:txBody>
        </p:sp>
        <p:sp>
          <p:nvSpPr>
            <p:cNvPr id="79" name="Line 215"/>
            <p:cNvSpPr>
              <a:spLocks noChangeShapeType="1"/>
            </p:cNvSpPr>
            <p:nvPr/>
          </p:nvSpPr>
          <p:spPr bwMode="auto">
            <a:xfrm rot="6655470">
              <a:off x="2539" y="3226"/>
              <a:ext cx="1" cy="45"/>
            </a:xfrm>
            <a:prstGeom prst="line">
              <a:avLst/>
            </a:prstGeom>
            <a:noFill/>
            <a:ln w="76200">
              <a:solidFill>
                <a:srgbClr val="996600"/>
              </a:solidFill>
              <a:round/>
              <a:headEnd/>
              <a:tailEnd/>
            </a:ln>
            <a:effectLst/>
          </p:spPr>
          <p:txBody>
            <a:bodyPr/>
            <a:lstStyle/>
            <a:p>
              <a:endParaRPr lang="en-US"/>
            </a:p>
          </p:txBody>
        </p:sp>
        <p:sp>
          <p:nvSpPr>
            <p:cNvPr id="80" name="Line 216"/>
            <p:cNvSpPr>
              <a:spLocks noChangeShapeType="1"/>
            </p:cNvSpPr>
            <p:nvPr/>
          </p:nvSpPr>
          <p:spPr bwMode="auto">
            <a:xfrm rot="6655470">
              <a:off x="2675" y="3362"/>
              <a:ext cx="1" cy="45"/>
            </a:xfrm>
            <a:prstGeom prst="line">
              <a:avLst/>
            </a:prstGeom>
            <a:noFill/>
            <a:ln w="76200">
              <a:solidFill>
                <a:srgbClr val="996600"/>
              </a:solidFill>
              <a:round/>
              <a:headEnd/>
              <a:tailEnd/>
            </a:ln>
            <a:effectLst/>
          </p:spPr>
          <p:txBody>
            <a:bodyPr/>
            <a:lstStyle/>
            <a:p>
              <a:endParaRPr lang="en-US"/>
            </a:p>
          </p:txBody>
        </p:sp>
        <p:sp>
          <p:nvSpPr>
            <p:cNvPr id="81" name="Line 217"/>
            <p:cNvSpPr>
              <a:spLocks noChangeShapeType="1"/>
            </p:cNvSpPr>
            <p:nvPr/>
          </p:nvSpPr>
          <p:spPr bwMode="auto">
            <a:xfrm>
              <a:off x="2744" y="3205"/>
              <a:ext cx="0" cy="45"/>
            </a:xfrm>
            <a:prstGeom prst="line">
              <a:avLst/>
            </a:prstGeom>
            <a:noFill/>
            <a:ln w="76200">
              <a:solidFill>
                <a:srgbClr val="996600"/>
              </a:solidFill>
              <a:round/>
              <a:headEnd/>
              <a:tailEnd/>
            </a:ln>
            <a:effectLst/>
          </p:spPr>
          <p:txBody>
            <a:bodyPr/>
            <a:lstStyle/>
            <a:p>
              <a:endParaRPr lang="en-US"/>
            </a:p>
          </p:txBody>
        </p:sp>
        <p:sp>
          <p:nvSpPr>
            <p:cNvPr id="82" name="Line 218"/>
            <p:cNvSpPr>
              <a:spLocks noChangeShapeType="1"/>
            </p:cNvSpPr>
            <p:nvPr/>
          </p:nvSpPr>
          <p:spPr bwMode="auto">
            <a:xfrm>
              <a:off x="2607" y="3204"/>
              <a:ext cx="0" cy="45"/>
            </a:xfrm>
            <a:prstGeom prst="line">
              <a:avLst/>
            </a:prstGeom>
            <a:noFill/>
            <a:ln w="76200">
              <a:solidFill>
                <a:srgbClr val="996600"/>
              </a:solidFill>
              <a:round/>
              <a:headEnd/>
              <a:tailEnd/>
            </a:ln>
            <a:effectLst/>
          </p:spPr>
          <p:txBody>
            <a:bodyPr/>
            <a:lstStyle/>
            <a:p>
              <a:endParaRPr lang="en-US"/>
            </a:p>
          </p:txBody>
        </p:sp>
        <p:sp>
          <p:nvSpPr>
            <p:cNvPr id="83" name="Line 219"/>
            <p:cNvSpPr>
              <a:spLocks noChangeShapeType="1"/>
            </p:cNvSpPr>
            <p:nvPr/>
          </p:nvSpPr>
          <p:spPr bwMode="auto">
            <a:xfrm>
              <a:off x="2743" y="3340"/>
              <a:ext cx="0" cy="45"/>
            </a:xfrm>
            <a:prstGeom prst="line">
              <a:avLst/>
            </a:prstGeom>
            <a:noFill/>
            <a:ln w="76200">
              <a:solidFill>
                <a:srgbClr val="996600"/>
              </a:solidFill>
              <a:round/>
              <a:headEnd/>
              <a:tailEnd/>
            </a:ln>
            <a:effectLst/>
          </p:spPr>
          <p:txBody>
            <a:bodyPr/>
            <a:lstStyle/>
            <a:p>
              <a:endParaRPr lang="en-US"/>
            </a:p>
          </p:txBody>
        </p:sp>
        <p:sp>
          <p:nvSpPr>
            <p:cNvPr id="84" name="Line 220"/>
            <p:cNvSpPr>
              <a:spLocks noChangeShapeType="1"/>
            </p:cNvSpPr>
            <p:nvPr/>
          </p:nvSpPr>
          <p:spPr bwMode="auto">
            <a:xfrm>
              <a:off x="2879" y="3476"/>
              <a:ext cx="0" cy="45"/>
            </a:xfrm>
            <a:prstGeom prst="line">
              <a:avLst/>
            </a:prstGeom>
            <a:noFill/>
            <a:ln w="76200">
              <a:solidFill>
                <a:srgbClr val="996600"/>
              </a:solidFill>
              <a:round/>
              <a:headEnd/>
              <a:tailEnd/>
            </a:ln>
            <a:effectLst/>
          </p:spPr>
          <p:txBody>
            <a:bodyPr/>
            <a:lstStyle/>
            <a:p>
              <a:endParaRPr lang="en-US"/>
            </a:p>
          </p:txBody>
        </p:sp>
        <p:sp>
          <p:nvSpPr>
            <p:cNvPr id="85" name="Line 221"/>
            <p:cNvSpPr>
              <a:spLocks noChangeShapeType="1"/>
            </p:cNvSpPr>
            <p:nvPr/>
          </p:nvSpPr>
          <p:spPr bwMode="auto">
            <a:xfrm>
              <a:off x="3015" y="3612"/>
              <a:ext cx="0" cy="45"/>
            </a:xfrm>
            <a:prstGeom prst="line">
              <a:avLst/>
            </a:prstGeom>
            <a:noFill/>
            <a:ln w="76200">
              <a:solidFill>
                <a:srgbClr val="996600"/>
              </a:solidFill>
              <a:round/>
              <a:headEnd/>
              <a:tailEnd/>
            </a:ln>
            <a:effectLst/>
          </p:spPr>
          <p:txBody>
            <a:bodyPr/>
            <a:lstStyle/>
            <a:p>
              <a:endParaRPr lang="en-US"/>
            </a:p>
          </p:txBody>
        </p:sp>
        <p:sp>
          <p:nvSpPr>
            <p:cNvPr id="86" name="Line 222"/>
            <p:cNvSpPr>
              <a:spLocks noChangeShapeType="1"/>
            </p:cNvSpPr>
            <p:nvPr/>
          </p:nvSpPr>
          <p:spPr bwMode="auto">
            <a:xfrm>
              <a:off x="2607" y="3249"/>
              <a:ext cx="0" cy="45"/>
            </a:xfrm>
            <a:prstGeom prst="line">
              <a:avLst/>
            </a:prstGeom>
            <a:noFill/>
            <a:ln w="76200">
              <a:solidFill>
                <a:srgbClr val="996600"/>
              </a:solidFill>
              <a:round/>
              <a:headEnd/>
              <a:tailEnd/>
            </a:ln>
            <a:effectLst/>
          </p:spPr>
          <p:txBody>
            <a:bodyPr/>
            <a:lstStyle/>
            <a:p>
              <a:endParaRPr lang="en-US"/>
            </a:p>
          </p:txBody>
        </p:sp>
        <p:sp>
          <p:nvSpPr>
            <p:cNvPr id="87" name="Line 223"/>
            <p:cNvSpPr>
              <a:spLocks noChangeShapeType="1"/>
            </p:cNvSpPr>
            <p:nvPr/>
          </p:nvSpPr>
          <p:spPr bwMode="auto">
            <a:xfrm>
              <a:off x="2154" y="3749"/>
              <a:ext cx="0" cy="45"/>
            </a:xfrm>
            <a:prstGeom prst="line">
              <a:avLst/>
            </a:prstGeom>
            <a:noFill/>
            <a:ln w="76200">
              <a:solidFill>
                <a:srgbClr val="996600"/>
              </a:solidFill>
              <a:round/>
              <a:headEnd/>
              <a:tailEnd/>
            </a:ln>
            <a:effectLst/>
          </p:spPr>
          <p:txBody>
            <a:bodyPr/>
            <a:lstStyle/>
            <a:p>
              <a:endParaRPr lang="en-US"/>
            </a:p>
          </p:txBody>
        </p:sp>
        <p:sp>
          <p:nvSpPr>
            <p:cNvPr id="88" name="Line 224"/>
            <p:cNvSpPr>
              <a:spLocks noChangeShapeType="1"/>
            </p:cNvSpPr>
            <p:nvPr/>
          </p:nvSpPr>
          <p:spPr bwMode="auto">
            <a:xfrm>
              <a:off x="2290" y="3885"/>
              <a:ext cx="0" cy="45"/>
            </a:xfrm>
            <a:prstGeom prst="line">
              <a:avLst/>
            </a:prstGeom>
            <a:noFill/>
            <a:ln w="76200">
              <a:solidFill>
                <a:srgbClr val="996600"/>
              </a:solidFill>
              <a:round/>
              <a:headEnd/>
              <a:tailEnd/>
            </a:ln>
            <a:effectLst/>
          </p:spPr>
          <p:txBody>
            <a:bodyPr/>
            <a:lstStyle/>
            <a:p>
              <a:endParaRPr lang="en-US"/>
            </a:p>
          </p:txBody>
        </p:sp>
        <p:sp>
          <p:nvSpPr>
            <p:cNvPr id="89" name="Line 225"/>
            <p:cNvSpPr>
              <a:spLocks noChangeShapeType="1"/>
            </p:cNvSpPr>
            <p:nvPr/>
          </p:nvSpPr>
          <p:spPr bwMode="auto">
            <a:xfrm>
              <a:off x="2879" y="3295"/>
              <a:ext cx="0" cy="45"/>
            </a:xfrm>
            <a:prstGeom prst="line">
              <a:avLst/>
            </a:prstGeom>
            <a:noFill/>
            <a:ln w="76200">
              <a:solidFill>
                <a:srgbClr val="996600"/>
              </a:solidFill>
              <a:round/>
              <a:headEnd/>
              <a:tailEnd/>
            </a:ln>
            <a:effectLst/>
          </p:spPr>
          <p:txBody>
            <a:bodyPr/>
            <a:lstStyle/>
            <a:p>
              <a:endParaRPr lang="en-US"/>
            </a:p>
          </p:txBody>
        </p:sp>
        <p:sp>
          <p:nvSpPr>
            <p:cNvPr id="90" name="Line 226"/>
            <p:cNvSpPr>
              <a:spLocks noChangeShapeType="1"/>
            </p:cNvSpPr>
            <p:nvPr/>
          </p:nvSpPr>
          <p:spPr bwMode="auto">
            <a:xfrm>
              <a:off x="3015" y="3431"/>
              <a:ext cx="0" cy="45"/>
            </a:xfrm>
            <a:prstGeom prst="line">
              <a:avLst/>
            </a:prstGeom>
            <a:noFill/>
            <a:ln w="76200">
              <a:solidFill>
                <a:srgbClr val="996600"/>
              </a:solidFill>
              <a:round/>
              <a:headEnd/>
              <a:tailEnd/>
            </a:ln>
            <a:effectLst/>
          </p:spPr>
          <p:txBody>
            <a:bodyPr/>
            <a:lstStyle/>
            <a:p>
              <a:endParaRPr lang="en-US"/>
            </a:p>
          </p:txBody>
        </p:sp>
        <p:sp>
          <p:nvSpPr>
            <p:cNvPr id="91" name="Line 227"/>
            <p:cNvSpPr>
              <a:spLocks noChangeShapeType="1"/>
            </p:cNvSpPr>
            <p:nvPr/>
          </p:nvSpPr>
          <p:spPr bwMode="auto">
            <a:xfrm>
              <a:off x="2880" y="3205"/>
              <a:ext cx="0" cy="45"/>
            </a:xfrm>
            <a:prstGeom prst="line">
              <a:avLst/>
            </a:prstGeom>
            <a:noFill/>
            <a:ln w="76200">
              <a:solidFill>
                <a:srgbClr val="996600"/>
              </a:solidFill>
              <a:round/>
              <a:headEnd/>
              <a:tailEnd/>
            </a:ln>
            <a:effectLst/>
          </p:spPr>
          <p:txBody>
            <a:bodyPr/>
            <a:lstStyle/>
            <a:p>
              <a:endParaRPr lang="en-US"/>
            </a:p>
          </p:txBody>
        </p:sp>
        <p:sp>
          <p:nvSpPr>
            <p:cNvPr id="92" name="Line 228"/>
            <p:cNvSpPr>
              <a:spLocks noChangeShapeType="1"/>
            </p:cNvSpPr>
            <p:nvPr/>
          </p:nvSpPr>
          <p:spPr bwMode="auto">
            <a:xfrm>
              <a:off x="2743" y="3204"/>
              <a:ext cx="0" cy="45"/>
            </a:xfrm>
            <a:prstGeom prst="line">
              <a:avLst/>
            </a:prstGeom>
            <a:noFill/>
            <a:ln w="76200">
              <a:solidFill>
                <a:srgbClr val="996600"/>
              </a:solidFill>
              <a:round/>
              <a:headEnd/>
              <a:tailEnd/>
            </a:ln>
            <a:effectLst/>
          </p:spPr>
          <p:txBody>
            <a:bodyPr/>
            <a:lstStyle/>
            <a:p>
              <a:endParaRPr lang="en-US"/>
            </a:p>
          </p:txBody>
        </p:sp>
        <p:sp>
          <p:nvSpPr>
            <p:cNvPr id="93" name="Line 229"/>
            <p:cNvSpPr>
              <a:spLocks noChangeShapeType="1"/>
            </p:cNvSpPr>
            <p:nvPr/>
          </p:nvSpPr>
          <p:spPr bwMode="auto">
            <a:xfrm>
              <a:off x="2381" y="3204"/>
              <a:ext cx="0" cy="45"/>
            </a:xfrm>
            <a:prstGeom prst="line">
              <a:avLst/>
            </a:prstGeom>
            <a:noFill/>
            <a:ln w="76200">
              <a:solidFill>
                <a:srgbClr val="996600"/>
              </a:solidFill>
              <a:round/>
              <a:headEnd/>
              <a:tailEnd/>
            </a:ln>
            <a:effectLst/>
          </p:spPr>
          <p:txBody>
            <a:bodyPr/>
            <a:lstStyle/>
            <a:p>
              <a:endParaRPr lang="en-US"/>
            </a:p>
          </p:txBody>
        </p:sp>
        <p:sp>
          <p:nvSpPr>
            <p:cNvPr id="94" name="Line 230"/>
            <p:cNvSpPr>
              <a:spLocks noChangeShapeType="1"/>
            </p:cNvSpPr>
            <p:nvPr/>
          </p:nvSpPr>
          <p:spPr bwMode="auto">
            <a:xfrm>
              <a:off x="2517" y="3340"/>
              <a:ext cx="0" cy="45"/>
            </a:xfrm>
            <a:prstGeom prst="line">
              <a:avLst/>
            </a:prstGeom>
            <a:noFill/>
            <a:ln w="76200">
              <a:solidFill>
                <a:srgbClr val="996600"/>
              </a:solidFill>
              <a:round/>
              <a:headEnd/>
              <a:tailEnd/>
            </a:ln>
            <a:effectLst/>
          </p:spPr>
          <p:txBody>
            <a:bodyPr/>
            <a:lstStyle/>
            <a:p>
              <a:endParaRPr lang="en-US"/>
            </a:p>
          </p:txBody>
        </p:sp>
        <p:sp>
          <p:nvSpPr>
            <p:cNvPr id="95" name="Line 231"/>
            <p:cNvSpPr>
              <a:spLocks noChangeShapeType="1"/>
            </p:cNvSpPr>
            <p:nvPr/>
          </p:nvSpPr>
          <p:spPr bwMode="auto">
            <a:xfrm>
              <a:off x="2653" y="3476"/>
              <a:ext cx="0" cy="45"/>
            </a:xfrm>
            <a:prstGeom prst="line">
              <a:avLst/>
            </a:prstGeom>
            <a:noFill/>
            <a:ln w="76200">
              <a:solidFill>
                <a:srgbClr val="996600"/>
              </a:solidFill>
              <a:round/>
              <a:headEnd/>
              <a:tailEnd/>
            </a:ln>
            <a:effectLst/>
          </p:spPr>
          <p:txBody>
            <a:bodyPr/>
            <a:lstStyle/>
            <a:p>
              <a:endParaRPr lang="en-US"/>
            </a:p>
          </p:txBody>
        </p:sp>
        <p:sp>
          <p:nvSpPr>
            <p:cNvPr id="96" name="Line 232"/>
            <p:cNvSpPr>
              <a:spLocks noChangeShapeType="1"/>
            </p:cNvSpPr>
            <p:nvPr/>
          </p:nvSpPr>
          <p:spPr bwMode="auto">
            <a:xfrm>
              <a:off x="2789" y="3612"/>
              <a:ext cx="0" cy="45"/>
            </a:xfrm>
            <a:prstGeom prst="line">
              <a:avLst/>
            </a:prstGeom>
            <a:noFill/>
            <a:ln w="76200">
              <a:solidFill>
                <a:srgbClr val="996600"/>
              </a:solidFill>
              <a:round/>
              <a:headEnd/>
              <a:tailEnd/>
            </a:ln>
            <a:effectLst/>
          </p:spPr>
          <p:txBody>
            <a:bodyPr/>
            <a:lstStyle/>
            <a:p>
              <a:endParaRPr lang="en-US"/>
            </a:p>
          </p:txBody>
        </p:sp>
        <p:sp>
          <p:nvSpPr>
            <p:cNvPr id="97" name="Line 233"/>
            <p:cNvSpPr>
              <a:spLocks noChangeShapeType="1"/>
            </p:cNvSpPr>
            <p:nvPr/>
          </p:nvSpPr>
          <p:spPr bwMode="auto">
            <a:xfrm>
              <a:off x="2925" y="3748"/>
              <a:ext cx="0" cy="45"/>
            </a:xfrm>
            <a:prstGeom prst="line">
              <a:avLst/>
            </a:prstGeom>
            <a:noFill/>
            <a:ln w="76200">
              <a:solidFill>
                <a:srgbClr val="996600"/>
              </a:solidFill>
              <a:round/>
              <a:headEnd/>
              <a:tailEnd/>
            </a:ln>
            <a:effectLst/>
          </p:spPr>
          <p:txBody>
            <a:bodyPr/>
            <a:lstStyle/>
            <a:p>
              <a:endParaRPr lang="en-US"/>
            </a:p>
          </p:txBody>
        </p:sp>
        <p:sp>
          <p:nvSpPr>
            <p:cNvPr id="98" name="Line 234"/>
            <p:cNvSpPr>
              <a:spLocks noChangeShapeType="1"/>
            </p:cNvSpPr>
            <p:nvPr/>
          </p:nvSpPr>
          <p:spPr bwMode="auto">
            <a:xfrm>
              <a:off x="3061" y="3884"/>
              <a:ext cx="0" cy="45"/>
            </a:xfrm>
            <a:prstGeom prst="line">
              <a:avLst/>
            </a:prstGeom>
            <a:noFill/>
            <a:ln w="76200">
              <a:solidFill>
                <a:srgbClr val="996600"/>
              </a:solidFill>
              <a:round/>
              <a:headEnd/>
              <a:tailEnd/>
            </a:ln>
            <a:effectLst/>
          </p:spPr>
          <p:txBody>
            <a:bodyPr/>
            <a:lstStyle/>
            <a:p>
              <a:endParaRPr lang="en-US"/>
            </a:p>
          </p:txBody>
        </p:sp>
        <p:sp>
          <p:nvSpPr>
            <p:cNvPr id="99" name="Line 235"/>
            <p:cNvSpPr>
              <a:spLocks noChangeShapeType="1"/>
            </p:cNvSpPr>
            <p:nvPr/>
          </p:nvSpPr>
          <p:spPr bwMode="auto">
            <a:xfrm>
              <a:off x="2245" y="3204"/>
              <a:ext cx="0" cy="45"/>
            </a:xfrm>
            <a:prstGeom prst="line">
              <a:avLst/>
            </a:prstGeom>
            <a:noFill/>
            <a:ln w="76200">
              <a:solidFill>
                <a:srgbClr val="996600"/>
              </a:solidFill>
              <a:round/>
              <a:headEnd/>
              <a:tailEnd/>
            </a:ln>
            <a:effectLst/>
          </p:spPr>
          <p:txBody>
            <a:bodyPr/>
            <a:lstStyle/>
            <a:p>
              <a:endParaRPr lang="en-US"/>
            </a:p>
          </p:txBody>
        </p:sp>
        <p:sp>
          <p:nvSpPr>
            <p:cNvPr id="100" name="Line 236"/>
            <p:cNvSpPr>
              <a:spLocks noChangeShapeType="1"/>
            </p:cNvSpPr>
            <p:nvPr/>
          </p:nvSpPr>
          <p:spPr bwMode="auto">
            <a:xfrm>
              <a:off x="2381" y="3340"/>
              <a:ext cx="0" cy="45"/>
            </a:xfrm>
            <a:prstGeom prst="line">
              <a:avLst/>
            </a:prstGeom>
            <a:noFill/>
            <a:ln w="76200">
              <a:solidFill>
                <a:srgbClr val="996600"/>
              </a:solidFill>
              <a:round/>
              <a:headEnd/>
              <a:tailEnd/>
            </a:ln>
            <a:effectLst/>
          </p:spPr>
          <p:txBody>
            <a:bodyPr/>
            <a:lstStyle/>
            <a:p>
              <a:endParaRPr lang="en-US"/>
            </a:p>
          </p:txBody>
        </p:sp>
        <p:sp>
          <p:nvSpPr>
            <p:cNvPr id="101" name="Line 237"/>
            <p:cNvSpPr>
              <a:spLocks noChangeShapeType="1"/>
            </p:cNvSpPr>
            <p:nvPr/>
          </p:nvSpPr>
          <p:spPr bwMode="auto">
            <a:xfrm>
              <a:off x="2517" y="3476"/>
              <a:ext cx="0" cy="45"/>
            </a:xfrm>
            <a:prstGeom prst="line">
              <a:avLst/>
            </a:prstGeom>
            <a:noFill/>
            <a:ln w="76200">
              <a:solidFill>
                <a:srgbClr val="996600"/>
              </a:solidFill>
              <a:round/>
              <a:headEnd/>
              <a:tailEnd/>
            </a:ln>
            <a:effectLst/>
          </p:spPr>
          <p:txBody>
            <a:bodyPr/>
            <a:lstStyle/>
            <a:p>
              <a:endParaRPr lang="en-US"/>
            </a:p>
          </p:txBody>
        </p:sp>
        <p:sp>
          <p:nvSpPr>
            <p:cNvPr id="102" name="Line 238"/>
            <p:cNvSpPr>
              <a:spLocks noChangeShapeType="1"/>
            </p:cNvSpPr>
            <p:nvPr/>
          </p:nvSpPr>
          <p:spPr bwMode="auto">
            <a:xfrm>
              <a:off x="2653" y="3612"/>
              <a:ext cx="0" cy="45"/>
            </a:xfrm>
            <a:prstGeom prst="line">
              <a:avLst/>
            </a:prstGeom>
            <a:noFill/>
            <a:ln w="76200">
              <a:solidFill>
                <a:srgbClr val="996600"/>
              </a:solidFill>
              <a:round/>
              <a:headEnd/>
              <a:tailEnd/>
            </a:ln>
            <a:effectLst/>
          </p:spPr>
          <p:txBody>
            <a:bodyPr/>
            <a:lstStyle/>
            <a:p>
              <a:endParaRPr lang="en-US"/>
            </a:p>
          </p:txBody>
        </p:sp>
        <p:sp>
          <p:nvSpPr>
            <p:cNvPr id="103" name="Line 239"/>
            <p:cNvSpPr>
              <a:spLocks noChangeShapeType="1"/>
            </p:cNvSpPr>
            <p:nvPr/>
          </p:nvSpPr>
          <p:spPr bwMode="auto">
            <a:xfrm>
              <a:off x="2789" y="3748"/>
              <a:ext cx="0" cy="45"/>
            </a:xfrm>
            <a:prstGeom prst="line">
              <a:avLst/>
            </a:prstGeom>
            <a:noFill/>
            <a:ln w="76200">
              <a:solidFill>
                <a:srgbClr val="996600"/>
              </a:solidFill>
              <a:round/>
              <a:headEnd/>
              <a:tailEnd/>
            </a:ln>
            <a:effectLst/>
          </p:spPr>
          <p:txBody>
            <a:bodyPr/>
            <a:lstStyle/>
            <a:p>
              <a:endParaRPr lang="en-US"/>
            </a:p>
          </p:txBody>
        </p:sp>
        <p:sp>
          <p:nvSpPr>
            <p:cNvPr id="104" name="Line 240"/>
            <p:cNvSpPr>
              <a:spLocks noChangeShapeType="1"/>
            </p:cNvSpPr>
            <p:nvPr/>
          </p:nvSpPr>
          <p:spPr bwMode="auto">
            <a:xfrm>
              <a:off x="2925" y="3884"/>
              <a:ext cx="0" cy="45"/>
            </a:xfrm>
            <a:prstGeom prst="line">
              <a:avLst/>
            </a:prstGeom>
            <a:noFill/>
            <a:ln w="76200">
              <a:solidFill>
                <a:srgbClr val="996600"/>
              </a:solidFill>
              <a:round/>
              <a:headEnd/>
              <a:tailEnd/>
            </a:ln>
            <a:effectLst/>
          </p:spPr>
          <p:txBody>
            <a:bodyPr/>
            <a:lstStyle/>
            <a:p>
              <a:endParaRPr lang="en-US"/>
            </a:p>
          </p:txBody>
        </p:sp>
        <p:sp>
          <p:nvSpPr>
            <p:cNvPr id="105" name="Line 241"/>
            <p:cNvSpPr>
              <a:spLocks noChangeShapeType="1"/>
            </p:cNvSpPr>
            <p:nvPr/>
          </p:nvSpPr>
          <p:spPr bwMode="auto">
            <a:xfrm>
              <a:off x="2154" y="3612"/>
              <a:ext cx="0" cy="45"/>
            </a:xfrm>
            <a:prstGeom prst="line">
              <a:avLst/>
            </a:prstGeom>
            <a:noFill/>
            <a:ln w="76200">
              <a:solidFill>
                <a:srgbClr val="996600"/>
              </a:solidFill>
              <a:round/>
              <a:headEnd/>
              <a:tailEnd/>
            </a:ln>
            <a:effectLst/>
          </p:spPr>
          <p:txBody>
            <a:bodyPr/>
            <a:lstStyle/>
            <a:p>
              <a:endParaRPr lang="en-US"/>
            </a:p>
          </p:txBody>
        </p:sp>
        <p:sp>
          <p:nvSpPr>
            <p:cNvPr id="106" name="Line 242"/>
            <p:cNvSpPr>
              <a:spLocks noChangeShapeType="1"/>
            </p:cNvSpPr>
            <p:nvPr/>
          </p:nvSpPr>
          <p:spPr bwMode="auto">
            <a:xfrm>
              <a:off x="2290" y="3748"/>
              <a:ext cx="0" cy="45"/>
            </a:xfrm>
            <a:prstGeom prst="line">
              <a:avLst/>
            </a:prstGeom>
            <a:noFill/>
            <a:ln w="76200">
              <a:solidFill>
                <a:srgbClr val="996600"/>
              </a:solidFill>
              <a:round/>
              <a:headEnd/>
              <a:tailEnd/>
            </a:ln>
            <a:effectLst/>
          </p:spPr>
          <p:txBody>
            <a:bodyPr/>
            <a:lstStyle/>
            <a:p>
              <a:endParaRPr lang="en-US"/>
            </a:p>
          </p:txBody>
        </p:sp>
        <p:sp>
          <p:nvSpPr>
            <p:cNvPr id="107" name="Line 243"/>
            <p:cNvSpPr>
              <a:spLocks noChangeShapeType="1"/>
            </p:cNvSpPr>
            <p:nvPr/>
          </p:nvSpPr>
          <p:spPr bwMode="auto">
            <a:xfrm>
              <a:off x="2426" y="3884"/>
              <a:ext cx="0" cy="45"/>
            </a:xfrm>
            <a:prstGeom prst="line">
              <a:avLst/>
            </a:prstGeom>
            <a:noFill/>
            <a:ln w="76200">
              <a:solidFill>
                <a:srgbClr val="996600"/>
              </a:solidFill>
              <a:round/>
              <a:headEnd/>
              <a:tailEnd/>
            </a:ln>
            <a:effectLst/>
          </p:spPr>
          <p:txBody>
            <a:bodyPr/>
            <a:lstStyle/>
            <a:p>
              <a:endParaRPr lang="en-US"/>
            </a:p>
          </p:txBody>
        </p:sp>
        <p:sp>
          <p:nvSpPr>
            <p:cNvPr id="108" name="Line 244"/>
            <p:cNvSpPr>
              <a:spLocks noChangeShapeType="1"/>
            </p:cNvSpPr>
            <p:nvPr/>
          </p:nvSpPr>
          <p:spPr bwMode="auto">
            <a:xfrm>
              <a:off x="3015" y="3294"/>
              <a:ext cx="0" cy="45"/>
            </a:xfrm>
            <a:prstGeom prst="line">
              <a:avLst/>
            </a:prstGeom>
            <a:noFill/>
            <a:ln w="76200">
              <a:solidFill>
                <a:srgbClr val="996600"/>
              </a:solidFill>
              <a:round/>
              <a:headEnd/>
              <a:tailEnd/>
            </a:ln>
            <a:effectLst/>
          </p:spPr>
          <p:txBody>
            <a:bodyPr/>
            <a:lstStyle/>
            <a:p>
              <a:endParaRPr lang="en-US"/>
            </a:p>
          </p:txBody>
        </p:sp>
        <p:sp>
          <p:nvSpPr>
            <p:cNvPr id="109" name="Line 245"/>
            <p:cNvSpPr>
              <a:spLocks noChangeShapeType="1"/>
            </p:cNvSpPr>
            <p:nvPr/>
          </p:nvSpPr>
          <p:spPr bwMode="auto">
            <a:xfrm>
              <a:off x="2880" y="3068"/>
              <a:ext cx="0" cy="45"/>
            </a:xfrm>
            <a:prstGeom prst="line">
              <a:avLst/>
            </a:prstGeom>
            <a:noFill/>
            <a:ln w="76200">
              <a:solidFill>
                <a:srgbClr val="996600"/>
              </a:solidFill>
              <a:round/>
              <a:headEnd/>
              <a:tailEnd/>
            </a:ln>
            <a:effectLst/>
          </p:spPr>
          <p:txBody>
            <a:bodyPr/>
            <a:lstStyle/>
            <a:p>
              <a:endParaRPr lang="en-US"/>
            </a:p>
          </p:txBody>
        </p:sp>
        <p:sp>
          <p:nvSpPr>
            <p:cNvPr id="110" name="Line 246"/>
            <p:cNvSpPr>
              <a:spLocks noChangeShapeType="1"/>
            </p:cNvSpPr>
            <p:nvPr/>
          </p:nvSpPr>
          <p:spPr bwMode="auto">
            <a:xfrm>
              <a:off x="3016" y="3204"/>
              <a:ext cx="0" cy="45"/>
            </a:xfrm>
            <a:prstGeom prst="line">
              <a:avLst/>
            </a:prstGeom>
            <a:noFill/>
            <a:ln w="76200">
              <a:solidFill>
                <a:srgbClr val="996600"/>
              </a:solidFill>
              <a:round/>
              <a:headEnd/>
              <a:tailEnd/>
            </a:ln>
            <a:effectLst/>
          </p:spPr>
          <p:txBody>
            <a:bodyPr/>
            <a:lstStyle/>
            <a:p>
              <a:endParaRPr lang="en-US"/>
            </a:p>
          </p:txBody>
        </p:sp>
        <p:sp>
          <p:nvSpPr>
            <p:cNvPr id="111" name="Line 247"/>
            <p:cNvSpPr>
              <a:spLocks noChangeShapeType="1"/>
            </p:cNvSpPr>
            <p:nvPr/>
          </p:nvSpPr>
          <p:spPr bwMode="auto">
            <a:xfrm>
              <a:off x="2154" y="3522"/>
              <a:ext cx="0" cy="45"/>
            </a:xfrm>
            <a:prstGeom prst="line">
              <a:avLst/>
            </a:prstGeom>
            <a:noFill/>
            <a:ln w="76200">
              <a:solidFill>
                <a:srgbClr val="996600"/>
              </a:solidFill>
              <a:round/>
              <a:headEnd/>
              <a:tailEnd/>
            </a:ln>
            <a:effectLst/>
          </p:spPr>
          <p:txBody>
            <a:bodyPr/>
            <a:lstStyle/>
            <a:p>
              <a:endParaRPr lang="en-US"/>
            </a:p>
          </p:txBody>
        </p:sp>
        <p:sp>
          <p:nvSpPr>
            <p:cNvPr id="112" name="Line 248"/>
            <p:cNvSpPr>
              <a:spLocks noChangeShapeType="1"/>
            </p:cNvSpPr>
            <p:nvPr/>
          </p:nvSpPr>
          <p:spPr bwMode="auto">
            <a:xfrm>
              <a:off x="2290" y="3658"/>
              <a:ext cx="0" cy="45"/>
            </a:xfrm>
            <a:prstGeom prst="line">
              <a:avLst/>
            </a:prstGeom>
            <a:noFill/>
            <a:ln w="76200">
              <a:solidFill>
                <a:srgbClr val="996600"/>
              </a:solidFill>
              <a:round/>
              <a:headEnd/>
              <a:tailEnd/>
            </a:ln>
            <a:effectLst/>
          </p:spPr>
          <p:txBody>
            <a:bodyPr/>
            <a:lstStyle/>
            <a:p>
              <a:endParaRPr lang="en-US"/>
            </a:p>
          </p:txBody>
        </p:sp>
        <p:sp>
          <p:nvSpPr>
            <p:cNvPr id="113" name="Line 249"/>
            <p:cNvSpPr>
              <a:spLocks noChangeShapeType="1"/>
            </p:cNvSpPr>
            <p:nvPr/>
          </p:nvSpPr>
          <p:spPr bwMode="auto">
            <a:xfrm>
              <a:off x="2426" y="3794"/>
              <a:ext cx="0" cy="45"/>
            </a:xfrm>
            <a:prstGeom prst="line">
              <a:avLst/>
            </a:prstGeom>
            <a:noFill/>
            <a:ln w="76200">
              <a:solidFill>
                <a:srgbClr val="996600"/>
              </a:solidFill>
              <a:round/>
              <a:headEnd/>
              <a:tailEnd/>
            </a:ln>
            <a:effectLst/>
          </p:spPr>
          <p:txBody>
            <a:bodyPr/>
            <a:lstStyle/>
            <a:p>
              <a:endParaRPr lang="en-US"/>
            </a:p>
          </p:txBody>
        </p:sp>
        <p:sp>
          <p:nvSpPr>
            <p:cNvPr id="114" name="Line 250"/>
            <p:cNvSpPr>
              <a:spLocks noChangeShapeType="1"/>
            </p:cNvSpPr>
            <p:nvPr/>
          </p:nvSpPr>
          <p:spPr bwMode="auto">
            <a:xfrm>
              <a:off x="3015" y="3204"/>
              <a:ext cx="0" cy="45"/>
            </a:xfrm>
            <a:prstGeom prst="line">
              <a:avLst/>
            </a:prstGeom>
            <a:noFill/>
            <a:ln w="76200">
              <a:solidFill>
                <a:srgbClr val="996600"/>
              </a:solidFill>
              <a:round/>
              <a:headEnd/>
              <a:tailEnd/>
            </a:ln>
            <a:effectLst/>
          </p:spPr>
          <p:txBody>
            <a:bodyPr/>
            <a:lstStyle/>
            <a:p>
              <a:endParaRPr lang="en-US"/>
            </a:p>
          </p:txBody>
        </p:sp>
        <p:sp>
          <p:nvSpPr>
            <p:cNvPr id="115" name="Line 251"/>
            <p:cNvSpPr>
              <a:spLocks noChangeShapeType="1"/>
            </p:cNvSpPr>
            <p:nvPr/>
          </p:nvSpPr>
          <p:spPr bwMode="auto">
            <a:xfrm>
              <a:off x="2880" y="2978"/>
              <a:ext cx="0" cy="45"/>
            </a:xfrm>
            <a:prstGeom prst="line">
              <a:avLst/>
            </a:prstGeom>
            <a:noFill/>
            <a:ln w="76200">
              <a:solidFill>
                <a:srgbClr val="996600"/>
              </a:solidFill>
              <a:round/>
              <a:headEnd/>
              <a:tailEnd/>
            </a:ln>
            <a:effectLst/>
          </p:spPr>
          <p:txBody>
            <a:bodyPr/>
            <a:lstStyle/>
            <a:p>
              <a:endParaRPr lang="en-US"/>
            </a:p>
          </p:txBody>
        </p:sp>
        <p:sp>
          <p:nvSpPr>
            <p:cNvPr id="116" name="Line 252"/>
            <p:cNvSpPr>
              <a:spLocks noChangeShapeType="1"/>
            </p:cNvSpPr>
            <p:nvPr/>
          </p:nvSpPr>
          <p:spPr bwMode="auto">
            <a:xfrm>
              <a:off x="3016" y="3114"/>
              <a:ext cx="0" cy="45"/>
            </a:xfrm>
            <a:prstGeom prst="line">
              <a:avLst/>
            </a:prstGeom>
            <a:noFill/>
            <a:ln w="76200">
              <a:solidFill>
                <a:srgbClr val="996600"/>
              </a:solidFill>
              <a:round/>
              <a:headEnd/>
              <a:tailEnd/>
            </a:ln>
            <a:effectLst/>
          </p:spPr>
          <p:txBody>
            <a:bodyPr/>
            <a:lstStyle/>
            <a:p>
              <a:endParaRPr lang="en-US"/>
            </a:p>
          </p:txBody>
        </p:sp>
        <p:sp>
          <p:nvSpPr>
            <p:cNvPr id="117" name="Line 253"/>
            <p:cNvSpPr>
              <a:spLocks noChangeShapeType="1"/>
            </p:cNvSpPr>
            <p:nvPr/>
          </p:nvSpPr>
          <p:spPr bwMode="auto">
            <a:xfrm>
              <a:off x="2154" y="3431"/>
              <a:ext cx="0" cy="45"/>
            </a:xfrm>
            <a:prstGeom prst="line">
              <a:avLst/>
            </a:prstGeom>
            <a:noFill/>
            <a:ln w="76200">
              <a:solidFill>
                <a:srgbClr val="996600"/>
              </a:solidFill>
              <a:round/>
              <a:headEnd/>
              <a:tailEnd/>
            </a:ln>
            <a:effectLst/>
          </p:spPr>
          <p:txBody>
            <a:bodyPr/>
            <a:lstStyle/>
            <a:p>
              <a:endParaRPr lang="en-US"/>
            </a:p>
          </p:txBody>
        </p:sp>
        <p:sp>
          <p:nvSpPr>
            <p:cNvPr id="118" name="Line 254"/>
            <p:cNvSpPr>
              <a:spLocks noChangeShapeType="1"/>
            </p:cNvSpPr>
            <p:nvPr/>
          </p:nvSpPr>
          <p:spPr bwMode="auto">
            <a:xfrm>
              <a:off x="2290" y="3567"/>
              <a:ext cx="0" cy="45"/>
            </a:xfrm>
            <a:prstGeom prst="line">
              <a:avLst/>
            </a:prstGeom>
            <a:noFill/>
            <a:ln w="76200">
              <a:solidFill>
                <a:srgbClr val="996600"/>
              </a:solidFill>
              <a:round/>
              <a:headEnd/>
              <a:tailEnd/>
            </a:ln>
            <a:effectLst/>
          </p:spPr>
          <p:txBody>
            <a:bodyPr/>
            <a:lstStyle/>
            <a:p>
              <a:endParaRPr lang="en-US"/>
            </a:p>
          </p:txBody>
        </p:sp>
        <p:sp>
          <p:nvSpPr>
            <p:cNvPr id="119" name="Line 255"/>
            <p:cNvSpPr>
              <a:spLocks noChangeShapeType="1"/>
            </p:cNvSpPr>
            <p:nvPr/>
          </p:nvSpPr>
          <p:spPr bwMode="auto">
            <a:xfrm>
              <a:off x="2426" y="3703"/>
              <a:ext cx="0" cy="45"/>
            </a:xfrm>
            <a:prstGeom prst="line">
              <a:avLst/>
            </a:prstGeom>
            <a:noFill/>
            <a:ln w="76200">
              <a:solidFill>
                <a:srgbClr val="996600"/>
              </a:solidFill>
              <a:round/>
              <a:headEnd/>
              <a:tailEnd/>
            </a:ln>
            <a:effectLst/>
          </p:spPr>
          <p:txBody>
            <a:bodyPr/>
            <a:lstStyle/>
            <a:p>
              <a:endParaRPr lang="en-US"/>
            </a:p>
          </p:txBody>
        </p:sp>
        <p:sp>
          <p:nvSpPr>
            <p:cNvPr id="120" name="Line 256"/>
            <p:cNvSpPr>
              <a:spLocks noChangeShapeType="1"/>
            </p:cNvSpPr>
            <p:nvPr/>
          </p:nvSpPr>
          <p:spPr bwMode="auto">
            <a:xfrm>
              <a:off x="2562" y="3839"/>
              <a:ext cx="0" cy="45"/>
            </a:xfrm>
            <a:prstGeom prst="line">
              <a:avLst/>
            </a:prstGeom>
            <a:noFill/>
            <a:ln w="76200">
              <a:solidFill>
                <a:srgbClr val="996600"/>
              </a:solidFill>
              <a:round/>
              <a:headEnd/>
              <a:tailEnd/>
            </a:ln>
            <a:effectLst/>
          </p:spPr>
          <p:txBody>
            <a:bodyPr/>
            <a:lstStyle/>
            <a:p>
              <a:endParaRPr lang="en-US"/>
            </a:p>
          </p:txBody>
        </p:sp>
        <p:sp>
          <p:nvSpPr>
            <p:cNvPr id="121" name="Line 257"/>
            <p:cNvSpPr>
              <a:spLocks noChangeShapeType="1"/>
            </p:cNvSpPr>
            <p:nvPr/>
          </p:nvSpPr>
          <p:spPr bwMode="auto">
            <a:xfrm>
              <a:off x="2880" y="2887"/>
              <a:ext cx="0" cy="45"/>
            </a:xfrm>
            <a:prstGeom prst="line">
              <a:avLst/>
            </a:prstGeom>
            <a:noFill/>
            <a:ln w="76200">
              <a:solidFill>
                <a:srgbClr val="996600"/>
              </a:solidFill>
              <a:round/>
              <a:headEnd/>
              <a:tailEnd/>
            </a:ln>
            <a:effectLst/>
          </p:spPr>
          <p:txBody>
            <a:bodyPr/>
            <a:lstStyle/>
            <a:p>
              <a:endParaRPr lang="en-US"/>
            </a:p>
          </p:txBody>
        </p:sp>
        <p:sp>
          <p:nvSpPr>
            <p:cNvPr id="122" name="Line 258"/>
            <p:cNvSpPr>
              <a:spLocks noChangeShapeType="1"/>
            </p:cNvSpPr>
            <p:nvPr/>
          </p:nvSpPr>
          <p:spPr bwMode="auto">
            <a:xfrm>
              <a:off x="3016" y="3023"/>
              <a:ext cx="0" cy="45"/>
            </a:xfrm>
            <a:prstGeom prst="line">
              <a:avLst/>
            </a:prstGeom>
            <a:noFill/>
            <a:ln w="76200">
              <a:solidFill>
                <a:srgbClr val="996600"/>
              </a:solidFill>
              <a:round/>
              <a:headEnd/>
              <a:tailEnd/>
            </a:ln>
            <a:effectLst/>
          </p:spPr>
          <p:txBody>
            <a:bodyPr/>
            <a:lstStyle/>
            <a:p>
              <a:endParaRPr lang="en-US"/>
            </a:p>
          </p:txBody>
        </p:sp>
        <p:sp>
          <p:nvSpPr>
            <p:cNvPr id="123" name="Line 259"/>
            <p:cNvSpPr>
              <a:spLocks noChangeShapeType="1"/>
            </p:cNvSpPr>
            <p:nvPr/>
          </p:nvSpPr>
          <p:spPr bwMode="auto">
            <a:xfrm>
              <a:off x="2607" y="3204"/>
              <a:ext cx="0" cy="45"/>
            </a:xfrm>
            <a:prstGeom prst="line">
              <a:avLst/>
            </a:prstGeom>
            <a:noFill/>
            <a:ln w="76200">
              <a:solidFill>
                <a:srgbClr val="996600"/>
              </a:solidFill>
              <a:round/>
              <a:headEnd/>
              <a:tailEnd/>
            </a:ln>
            <a:effectLst/>
          </p:spPr>
          <p:txBody>
            <a:bodyPr/>
            <a:lstStyle/>
            <a:p>
              <a:endParaRPr lang="en-US"/>
            </a:p>
          </p:txBody>
        </p:sp>
        <p:sp>
          <p:nvSpPr>
            <p:cNvPr id="124" name="Line 260"/>
            <p:cNvSpPr>
              <a:spLocks noChangeShapeType="1"/>
            </p:cNvSpPr>
            <p:nvPr/>
          </p:nvSpPr>
          <p:spPr bwMode="auto">
            <a:xfrm>
              <a:off x="2743" y="3340"/>
              <a:ext cx="0" cy="45"/>
            </a:xfrm>
            <a:prstGeom prst="line">
              <a:avLst/>
            </a:prstGeom>
            <a:noFill/>
            <a:ln w="76200">
              <a:solidFill>
                <a:srgbClr val="996600"/>
              </a:solidFill>
              <a:round/>
              <a:headEnd/>
              <a:tailEnd/>
            </a:ln>
            <a:effectLst/>
          </p:spPr>
          <p:txBody>
            <a:bodyPr/>
            <a:lstStyle/>
            <a:p>
              <a:endParaRPr lang="en-US"/>
            </a:p>
          </p:txBody>
        </p:sp>
        <p:sp>
          <p:nvSpPr>
            <p:cNvPr id="125" name="Line 261"/>
            <p:cNvSpPr>
              <a:spLocks noChangeShapeType="1"/>
            </p:cNvSpPr>
            <p:nvPr/>
          </p:nvSpPr>
          <p:spPr bwMode="auto">
            <a:xfrm>
              <a:off x="2879" y="3476"/>
              <a:ext cx="0" cy="45"/>
            </a:xfrm>
            <a:prstGeom prst="line">
              <a:avLst/>
            </a:prstGeom>
            <a:noFill/>
            <a:ln w="76200">
              <a:solidFill>
                <a:srgbClr val="996600"/>
              </a:solidFill>
              <a:round/>
              <a:headEnd/>
              <a:tailEnd/>
            </a:ln>
            <a:effectLst/>
          </p:spPr>
          <p:txBody>
            <a:bodyPr/>
            <a:lstStyle/>
            <a:p>
              <a:endParaRPr lang="en-US"/>
            </a:p>
          </p:txBody>
        </p:sp>
        <p:sp>
          <p:nvSpPr>
            <p:cNvPr id="126" name="Line 262"/>
            <p:cNvSpPr>
              <a:spLocks noChangeShapeType="1"/>
            </p:cNvSpPr>
            <p:nvPr/>
          </p:nvSpPr>
          <p:spPr bwMode="auto">
            <a:xfrm>
              <a:off x="3015" y="3612"/>
              <a:ext cx="0" cy="45"/>
            </a:xfrm>
            <a:prstGeom prst="line">
              <a:avLst/>
            </a:prstGeom>
            <a:noFill/>
            <a:ln w="76200">
              <a:solidFill>
                <a:srgbClr val="996600"/>
              </a:solidFill>
              <a:round/>
              <a:headEnd/>
              <a:tailEnd/>
            </a:ln>
            <a:effectLst/>
          </p:spPr>
          <p:txBody>
            <a:bodyPr/>
            <a:lstStyle/>
            <a:p>
              <a:endParaRPr lang="en-US"/>
            </a:p>
          </p:txBody>
        </p:sp>
        <p:sp>
          <p:nvSpPr>
            <p:cNvPr id="127" name="Line 263"/>
            <p:cNvSpPr>
              <a:spLocks noChangeShapeType="1"/>
            </p:cNvSpPr>
            <p:nvPr/>
          </p:nvSpPr>
          <p:spPr bwMode="auto">
            <a:xfrm>
              <a:off x="2607" y="3249"/>
              <a:ext cx="0" cy="45"/>
            </a:xfrm>
            <a:prstGeom prst="line">
              <a:avLst/>
            </a:prstGeom>
            <a:noFill/>
            <a:ln w="76200">
              <a:solidFill>
                <a:srgbClr val="996600"/>
              </a:solidFill>
              <a:round/>
              <a:headEnd/>
              <a:tailEnd/>
            </a:ln>
            <a:effectLst/>
          </p:spPr>
          <p:txBody>
            <a:bodyPr/>
            <a:lstStyle/>
            <a:p>
              <a:endParaRPr lang="en-US"/>
            </a:p>
          </p:txBody>
        </p:sp>
        <p:sp>
          <p:nvSpPr>
            <p:cNvPr id="128" name="Line 264"/>
            <p:cNvSpPr>
              <a:spLocks noChangeShapeType="1"/>
            </p:cNvSpPr>
            <p:nvPr/>
          </p:nvSpPr>
          <p:spPr bwMode="auto">
            <a:xfrm>
              <a:off x="2517" y="2841"/>
              <a:ext cx="0" cy="45"/>
            </a:xfrm>
            <a:prstGeom prst="line">
              <a:avLst/>
            </a:prstGeom>
            <a:noFill/>
            <a:ln w="76200">
              <a:solidFill>
                <a:srgbClr val="996600"/>
              </a:solidFill>
              <a:round/>
              <a:headEnd/>
              <a:tailEnd/>
            </a:ln>
            <a:effectLst/>
          </p:spPr>
          <p:txBody>
            <a:bodyPr/>
            <a:lstStyle/>
            <a:p>
              <a:endParaRPr lang="en-US"/>
            </a:p>
          </p:txBody>
        </p:sp>
        <p:sp>
          <p:nvSpPr>
            <p:cNvPr id="129" name="Line 265"/>
            <p:cNvSpPr>
              <a:spLocks noChangeShapeType="1"/>
            </p:cNvSpPr>
            <p:nvPr/>
          </p:nvSpPr>
          <p:spPr bwMode="auto">
            <a:xfrm>
              <a:off x="2743" y="3340"/>
              <a:ext cx="0" cy="45"/>
            </a:xfrm>
            <a:prstGeom prst="line">
              <a:avLst/>
            </a:prstGeom>
            <a:noFill/>
            <a:ln w="76200">
              <a:solidFill>
                <a:srgbClr val="996600"/>
              </a:solidFill>
              <a:round/>
              <a:headEnd/>
              <a:tailEnd/>
            </a:ln>
            <a:effectLst/>
          </p:spPr>
          <p:txBody>
            <a:bodyPr/>
            <a:lstStyle/>
            <a:p>
              <a:endParaRPr lang="en-US"/>
            </a:p>
          </p:txBody>
        </p:sp>
        <p:sp>
          <p:nvSpPr>
            <p:cNvPr id="130" name="Line 266"/>
            <p:cNvSpPr>
              <a:spLocks noChangeShapeType="1"/>
            </p:cNvSpPr>
            <p:nvPr/>
          </p:nvSpPr>
          <p:spPr bwMode="auto">
            <a:xfrm>
              <a:off x="2879" y="3476"/>
              <a:ext cx="0" cy="45"/>
            </a:xfrm>
            <a:prstGeom prst="line">
              <a:avLst/>
            </a:prstGeom>
            <a:noFill/>
            <a:ln w="76200">
              <a:solidFill>
                <a:srgbClr val="996600"/>
              </a:solidFill>
              <a:round/>
              <a:headEnd/>
              <a:tailEnd/>
            </a:ln>
            <a:effectLst/>
          </p:spPr>
          <p:txBody>
            <a:bodyPr/>
            <a:lstStyle/>
            <a:p>
              <a:endParaRPr lang="en-US"/>
            </a:p>
          </p:txBody>
        </p:sp>
        <p:sp>
          <p:nvSpPr>
            <p:cNvPr id="131" name="Line 267"/>
            <p:cNvSpPr>
              <a:spLocks noChangeShapeType="1"/>
            </p:cNvSpPr>
            <p:nvPr/>
          </p:nvSpPr>
          <p:spPr bwMode="auto">
            <a:xfrm>
              <a:off x="3015" y="3612"/>
              <a:ext cx="0" cy="45"/>
            </a:xfrm>
            <a:prstGeom prst="line">
              <a:avLst/>
            </a:prstGeom>
            <a:noFill/>
            <a:ln w="76200">
              <a:solidFill>
                <a:srgbClr val="996600"/>
              </a:solidFill>
              <a:round/>
              <a:headEnd/>
              <a:tailEnd/>
            </a:ln>
            <a:effectLst/>
          </p:spPr>
          <p:txBody>
            <a:bodyPr/>
            <a:lstStyle/>
            <a:p>
              <a:endParaRPr lang="en-US"/>
            </a:p>
          </p:txBody>
        </p:sp>
        <p:sp>
          <p:nvSpPr>
            <p:cNvPr id="132" name="Line 268"/>
            <p:cNvSpPr>
              <a:spLocks noChangeShapeType="1"/>
            </p:cNvSpPr>
            <p:nvPr/>
          </p:nvSpPr>
          <p:spPr bwMode="auto">
            <a:xfrm>
              <a:off x="2607" y="3249"/>
              <a:ext cx="0" cy="45"/>
            </a:xfrm>
            <a:prstGeom prst="line">
              <a:avLst/>
            </a:prstGeom>
            <a:noFill/>
            <a:ln w="76200">
              <a:solidFill>
                <a:srgbClr val="996600"/>
              </a:solidFill>
              <a:round/>
              <a:headEnd/>
              <a:tailEnd/>
            </a:ln>
            <a:effectLst/>
          </p:spPr>
          <p:txBody>
            <a:bodyPr/>
            <a:lstStyle/>
            <a:p>
              <a:endParaRPr lang="en-US"/>
            </a:p>
          </p:txBody>
        </p:sp>
        <p:sp>
          <p:nvSpPr>
            <p:cNvPr id="133" name="Line 269"/>
            <p:cNvSpPr>
              <a:spLocks noChangeShapeType="1"/>
            </p:cNvSpPr>
            <p:nvPr/>
          </p:nvSpPr>
          <p:spPr bwMode="auto">
            <a:xfrm>
              <a:off x="2517" y="2841"/>
              <a:ext cx="0" cy="45"/>
            </a:xfrm>
            <a:prstGeom prst="line">
              <a:avLst/>
            </a:prstGeom>
            <a:noFill/>
            <a:ln w="76200">
              <a:solidFill>
                <a:srgbClr val="996600"/>
              </a:solidFill>
              <a:round/>
              <a:headEnd/>
              <a:tailEnd/>
            </a:ln>
            <a:effectLst/>
          </p:spPr>
          <p:txBody>
            <a:bodyPr/>
            <a:lstStyle/>
            <a:p>
              <a:endParaRPr lang="en-US"/>
            </a:p>
          </p:txBody>
        </p:sp>
        <p:sp>
          <p:nvSpPr>
            <p:cNvPr id="134" name="Line 270"/>
            <p:cNvSpPr>
              <a:spLocks noChangeShapeType="1"/>
            </p:cNvSpPr>
            <p:nvPr/>
          </p:nvSpPr>
          <p:spPr bwMode="auto">
            <a:xfrm>
              <a:off x="2653" y="2977"/>
              <a:ext cx="0" cy="45"/>
            </a:xfrm>
            <a:prstGeom prst="line">
              <a:avLst/>
            </a:prstGeom>
            <a:noFill/>
            <a:ln w="76200">
              <a:solidFill>
                <a:srgbClr val="996600"/>
              </a:solidFill>
              <a:round/>
              <a:headEnd/>
              <a:tailEnd/>
            </a:ln>
            <a:effectLst/>
          </p:spPr>
          <p:txBody>
            <a:bodyPr/>
            <a:lstStyle/>
            <a:p>
              <a:endParaRPr lang="en-US"/>
            </a:p>
          </p:txBody>
        </p:sp>
        <p:sp>
          <p:nvSpPr>
            <p:cNvPr id="135" name="Line 271"/>
            <p:cNvSpPr>
              <a:spLocks noChangeShapeType="1"/>
            </p:cNvSpPr>
            <p:nvPr/>
          </p:nvSpPr>
          <p:spPr bwMode="auto">
            <a:xfrm>
              <a:off x="2879" y="3476"/>
              <a:ext cx="0" cy="45"/>
            </a:xfrm>
            <a:prstGeom prst="line">
              <a:avLst/>
            </a:prstGeom>
            <a:noFill/>
            <a:ln w="76200">
              <a:solidFill>
                <a:srgbClr val="996600"/>
              </a:solidFill>
              <a:round/>
              <a:headEnd/>
              <a:tailEnd/>
            </a:ln>
            <a:effectLst/>
          </p:spPr>
          <p:txBody>
            <a:bodyPr/>
            <a:lstStyle/>
            <a:p>
              <a:endParaRPr lang="en-US"/>
            </a:p>
          </p:txBody>
        </p:sp>
        <p:sp>
          <p:nvSpPr>
            <p:cNvPr id="136" name="Line 272"/>
            <p:cNvSpPr>
              <a:spLocks noChangeShapeType="1"/>
            </p:cNvSpPr>
            <p:nvPr/>
          </p:nvSpPr>
          <p:spPr bwMode="auto">
            <a:xfrm>
              <a:off x="3015" y="3612"/>
              <a:ext cx="0" cy="45"/>
            </a:xfrm>
            <a:prstGeom prst="line">
              <a:avLst/>
            </a:prstGeom>
            <a:noFill/>
            <a:ln w="76200">
              <a:solidFill>
                <a:srgbClr val="996600"/>
              </a:solidFill>
              <a:round/>
              <a:headEnd/>
              <a:tailEnd/>
            </a:ln>
            <a:effectLst/>
          </p:spPr>
          <p:txBody>
            <a:bodyPr/>
            <a:lstStyle/>
            <a:p>
              <a:endParaRPr lang="en-US"/>
            </a:p>
          </p:txBody>
        </p:sp>
        <p:sp>
          <p:nvSpPr>
            <p:cNvPr id="137" name="Line 273"/>
            <p:cNvSpPr>
              <a:spLocks noChangeShapeType="1"/>
            </p:cNvSpPr>
            <p:nvPr/>
          </p:nvSpPr>
          <p:spPr bwMode="auto">
            <a:xfrm>
              <a:off x="2607" y="3249"/>
              <a:ext cx="0" cy="45"/>
            </a:xfrm>
            <a:prstGeom prst="line">
              <a:avLst/>
            </a:prstGeom>
            <a:noFill/>
            <a:ln w="76200">
              <a:solidFill>
                <a:srgbClr val="996600"/>
              </a:solidFill>
              <a:round/>
              <a:headEnd/>
              <a:tailEnd/>
            </a:ln>
            <a:effectLst/>
          </p:spPr>
          <p:txBody>
            <a:bodyPr/>
            <a:lstStyle/>
            <a:p>
              <a:endParaRPr lang="en-US"/>
            </a:p>
          </p:txBody>
        </p:sp>
        <p:sp>
          <p:nvSpPr>
            <p:cNvPr id="138" name="Line 274"/>
            <p:cNvSpPr>
              <a:spLocks noChangeShapeType="1"/>
            </p:cNvSpPr>
            <p:nvPr/>
          </p:nvSpPr>
          <p:spPr bwMode="auto">
            <a:xfrm>
              <a:off x="2517" y="2841"/>
              <a:ext cx="0" cy="45"/>
            </a:xfrm>
            <a:prstGeom prst="line">
              <a:avLst/>
            </a:prstGeom>
            <a:noFill/>
            <a:ln w="76200">
              <a:solidFill>
                <a:srgbClr val="996600"/>
              </a:solidFill>
              <a:round/>
              <a:headEnd/>
              <a:tailEnd/>
            </a:ln>
            <a:effectLst/>
          </p:spPr>
          <p:txBody>
            <a:bodyPr/>
            <a:lstStyle/>
            <a:p>
              <a:endParaRPr lang="en-US"/>
            </a:p>
          </p:txBody>
        </p:sp>
        <p:sp>
          <p:nvSpPr>
            <p:cNvPr id="139" name="Line 275"/>
            <p:cNvSpPr>
              <a:spLocks noChangeShapeType="1"/>
            </p:cNvSpPr>
            <p:nvPr/>
          </p:nvSpPr>
          <p:spPr bwMode="auto">
            <a:xfrm>
              <a:off x="2653" y="2977"/>
              <a:ext cx="0" cy="45"/>
            </a:xfrm>
            <a:prstGeom prst="line">
              <a:avLst/>
            </a:prstGeom>
            <a:noFill/>
            <a:ln w="76200">
              <a:solidFill>
                <a:srgbClr val="996600"/>
              </a:solidFill>
              <a:round/>
              <a:headEnd/>
              <a:tailEnd/>
            </a:ln>
            <a:effectLst/>
          </p:spPr>
          <p:txBody>
            <a:bodyPr/>
            <a:lstStyle/>
            <a:p>
              <a:endParaRPr lang="en-US"/>
            </a:p>
          </p:txBody>
        </p:sp>
        <p:sp>
          <p:nvSpPr>
            <p:cNvPr id="140" name="Line 276"/>
            <p:cNvSpPr>
              <a:spLocks noChangeShapeType="1"/>
            </p:cNvSpPr>
            <p:nvPr/>
          </p:nvSpPr>
          <p:spPr bwMode="auto">
            <a:xfrm>
              <a:off x="2789" y="3113"/>
              <a:ext cx="0" cy="45"/>
            </a:xfrm>
            <a:prstGeom prst="line">
              <a:avLst/>
            </a:prstGeom>
            <a:noFill/>
            <a:ln w="76200">
              <a:solidFill>
                <a:srgbClr val="996600"/>
              </a:solidFill>
              <a:round/>
              <a:headEnd/>
              <a:tailEnd/>
            </a:ln>
            <a:effectLst/>
          </p:spPr>
          <p:txBody>
            <a:bodyPr/>
            <a:lstStyle/>
            <a:p>
              <a:endParaRPr lang="en-US"/>
            </a:p>
          </p:txBody>
        </p:sp>
        <p:sp>
          <p:nvSpPr>
            <p:cNvPr id="141" name="Line 277"/>
            <p:cNvSpPr>
              <a:spLocks noChangeShapeType="1"/>
            </p:cNvSpPr>
            <p:nvPr/>
          </p:nvSpPr>
          <p:spPr bwMode="auto">
            <a:xfrm rot="6655470">
              <a:off x="2948" y="2729"/>
              <a:ext cx="1" cy="45"/>
            </a:xfrm>
            <a:prstGeom prst="line">
              <a:avLst/>
            </a:prstGeom>
            <a:noFill/>
            <a:ln w="76200">
              <a:solidFill>
                <a:srgbClr val="996600"/>
              </a:solidFill>
              <a:round/>
              <a:headEnd/>
              <a:tailEnd/>
            </a:ln>
            <a:effectLst/>
          </p:spPr>
          <p:txBody>
            <a:bodyPr/>
            <a:lstStyle/>
            <a:p>
              <a:endParaRPr lang="en-US"/>
            </a:p>
          </p:txBody>
        </p:sp>
        <p:sp>
          <p:nvSpPr>
            <p:cNvPr id="142" name="Line 278"/>
            <p:cNvSpPr>
              <a:spLocks noChangeShapeType="1"/>
            </p:cNvSpPr>
            <p:nvPr/>
          </p:nvSpPr>
          <p:spPr bwMode="auto">
            <a:xfrm rot="6655470">
              <a:off x="2811" y="2728"/>
              <a:ext cx="1" cy="45"/>
            </a:xfrm>
            <a:prstGeom prst="line">
              <a:avLst/>
            </a:prstGeom>
            <a:noFill/>
            <a:ln w="76200">
              <a:solidFill>
                <a:srgbClr val="996600"/>
              </a:solidFill>
              <a:round/>
              <a:headEnd/>
              <a:tailEnd/>
            </a:ln>
            <a:effectLst/>
          </p:spPr>
          <p:txBody>
            <a:bodyPr/>
            <a:lstStyle/>
            <a:p>
              <a:endParaRPr lang="en-US"/>
            </a:p>
          </p:txBody>
        </p:sp>
        <p:sp>
          <p:nvSpPr>
            <p:cNvPr id="143" name="Line 279"/>
            <p:cNvSpPr>
              <a:spLocks noChangeShapeType="1"/>
            </p:cNvSpPr>
            <p:nvPr/>
          </p:nvSpPr>
          <p:spPr bwMode="auto">
            <a:xfrm rot="6655470">
              <a:off x="2357" y="3500"/>
              <a:ext cx="1" cy="45"/>
            </a:xfrm>
            <a:prstGeom prst="line">
              <a:avLst/>
            </a:prstGeom>
            <a:noFill/>
            <a:ln w="76200">
              <a:solidFill>
                <a:srgbClr val="996600"/>
              </a:solidFill>
              <a:round/>
              <a:headEnd/>
              <a:tailEnd/>
            </a:ln>
            <a:effectLst/>
          </p:spPr>
          <p:txBody>
            <a:bodyPr/>
            <a:lstStyle/>
            <a:p>
              <a:endParaRPr lang="en-US"/>
            </a:p>
          </p:txBody>
        </p:sp>
        <p:sp>
          <p:nvSpPr>
            <p:cNvPr id="144" name="Line 280"/>
            <p:cNvSpPr>
              <a:spLocks noChangeShapeType="1"/>
            </p:cNvSpPr>
            <p:nvPr/>
          </p:nvSpPr>
          <p:spPr bwMode="auto">
            <a:xfrm rot="6655470">
              <a:off x="3083" y="3000"/>
              <a:ext cx="1" cy="45"/>
            </a:xfrm>
            <a:prstGeom prst="line">
              <a:avLst/>
            </a:prstGeom>
            <a:noFill/>
            <a:ln w="76200">
              <a:solidFill>
                <a:srgbClr val="996600"/>
              </a:solidFill>
              <a:round/>
              <a:headEnd/>
              <a:tailEnd/>
            </a:ln>
            <a:effectLst/>
          </p:spPr>
          <p:txBody>
            <a:bodyPr/>
            <a:lstStyle/>
            <a:p>
              <a:endParaRPr lang="en-US"/>
            </a:p>
          </p:txBody>
        </p:sp>
        <p:sp>
          <p:nvSpPr>
            <p:cNvPr id="145" name="Line 281"/>
            <p:cNvSpPr>
              <a:spLocks noChangeShapeType="1"/>
            </p:cNvSpPr>
            <p:nvPr/>
          </p:nvSpPr>
          <p:spPr bwMode="auto">
            <a:xfrm rot="6655470">
              <a:off x="3219" y="3136"/>
              <a:ext cx="1" cy="45"/>
            </a:xfrm>
            <a:prstGeom prst="line">
              <a:avLst/>
            </a:prstGeom>
            <a:noFill/>
            <a:ln w="76200">
              <a:solidFill>
                <a:srgbClr val="996600"/>
              </a:solidFill>
              <a:round/>
              <a:headEnd/>
              <a:tailEnd/>
            </a:ln>
            <a:effectLst/>
          </p:spPr>
          <p:txBody>
            <a:bodyPr/>
            <a:lstStyle/>
            <a:p>
              <a:endParaRPr lang="en-US"/>
            </a:p>
          </p:txBody>
        </p:sp>
        <p:sp>
          <p:nvSpPr>
            <p:cNvPr id="146" name="Line 282"/>
            <p:cNvSpPr>
              <a:spLocks noChangeShapeType="1"/>
            </p:cNvSpPr>
            <p:nvPr/>
          </p:nvSpPr>
          <p:spPr bwMode="auto">
            <a:xfrm rot="6655470">
              <a:off x="3355" y="3272"/>
              <a:ext cx="1" cy="45"/>
            </a:xfrm>
            <a:prstGeom prst="line">
              <a:avLst/>
            </a:prstGeom>
            <a:noFill/>
            <a:ln w="76200">
              <a:solidFill>
                <a:srgbClr val="996600"/>
              </a:solidFill>
              <a:round/>
              <a:headEnd/>
              <a:tailEnd/>
            </a:ln>
            <a:effectLst/>
          </p:spPr>
          <p:txBody>
            <a:bodyPr/>
            <a:lstStyle/>
            <a:p>
              <a:endParaRPr lang="en-US"/>
            </a:p>
          </p:txBody>
        </p:sp>
      </p:grpSp>
      <p:sp>
        <p:nvSpPr>
          <p:cNvPr id="147" name="Line 284"/>
          <p:cNvSpPr>
            <a:spLocks noChangeShapeType="1"/>
          </p:cNvSpPr>
          <p:nvPr/>
        </p:nvSpPr>
        <p:spPr bwMode="auto">
          <a:xfrm>
            <a:off x="3851275" y="4868863"/>
            <a:ext cx="1368425" cy="0"/>
          </a:xfrm>
          <a:prstGeom prst="line">
            <a:avLst/>
          </a:prstGeom>
          <a:noFill/>
          <a:ln w="57150">
            <a:solidFill>
              <a:schemeClr val="accent2"/>
            </a:solidFill>
            <a:round/>
            <a:headEnd/>
            <a:tailEnd type="triangle" w="med" len="med"/>
          </a:ln>
          <a:effectLst/>
        </p:spPr>
        <p:txBody>
          <a:bodyPr/>
          <a:lstStyle/>
          <a:p>
            <a:endParaRPr lang="en-US"/>
          </a:p>
        </p:txBody>
      </p:sp>
      <p:sp>
        <p:nvSpPr>
          <p:cNvPr id="148" name="Freeform 287"/>
          <p:cNvSpPr>
            <a:spLocks/>
          </p:cNvSpPr>
          <p:nvPr/>
        </p:nvSpPr>
        <p:spPr bwMode="auto">
          <a:xfrm>
            <a:off x="5980113" y="4292600"/>
            <a:ext cx="3163887" cy="2016125"/>
          </a:xfrm>
          <a:custGeom>
            <a:avLst/>
            <a:gdLst/>
            <a:ahLst/>
            <a:cxnLst>
              <a:cxn ang="0">
                <a:pos x="165" y="0"/>
              </a:cxn>
              <a:cxn ang="0">
                <a:pos x="1934" y="0"/>
              </a:cxn>
              <a:cxn ang="0">
                <a:pos x="2116" y="227"/>
              </a:cxn>
              <a:cxn ang="0">
                <a:pos x="2160" y="293"/>
              </a:cxn>
              <a:cxn ang="0">
                <a:pos x="2184" y="329"/>
              </a:cxn>
              <a:cxn ang="0">
                <a:pos x="2220" y="449"/>
              </a:cxn>
              <a:cxn ang="0">
                <a:pos x="2232" y="485"/>
              </a:cxn>
              <a:cxn ang="0">
                <a:pos x="2244" y="521"/>
              </a:cxn>
              <a:cxn ang="0">
                <a:pos x="2208" y="965"/>
              </a:cxn>
              <a:cxn ang="0">
                <a:pos x="2196" y="1049"/>
              </a:cxn>
              <a:cxn ang="0">
                <a:pos x="2136" y="1157"/>
              </a:cxn>
              <a:cxn ang="0">
                <a:pos x="2076" y="1253"/>
              </a:cxn>
              <a:cxn ang="0">
                <a:pos x="2016" y="1349"/>
              </a:cxn>
              <a:cxn ang="0">
                <a:pos x="1980" y="1409"/>
              </a:cxn>
              <a:cxn ang="0">
                <a:pos x="120" y="1406"/>
              </a:cxn>
              <a:cxn ang="0">
                <a:pos x="96" y="1337"/>
              </a:cxn>
              <a:cxn ang="0">
                <a:pos x="120" y="1265"/>
              </a:cxn>
              <a:cxn ang="0">
                <a:pos x="132" y="1229"/>
              </a:cxn>
              <a:cxn ang="0">
                <a:pos x="120" y="1085"/>
              </a:cxn>
              <a:cxn ang="0">
                <a:pos x="84" y="1049"/>
              </a:cxn>
              <a:cxn ang="0">
                <a:pos x="48" y="977"/>
              </a:cxn>
              <a:cxn ang="0">
                <a:pos x="0" y="701"/>
              </a:cxn>
              <a:cxn ang="0">
                <a:pos x="60" y="389"/>
              </a:cxn>
              <a:cxn ang="0">
                <a:pos x="72" y="353"/>
              </a:cxn>
              <a:cxn ang="0">
                <a:pos x="144" y="305"/>
              </a:cxn>
              <a:cxn ang="0">
                <a:pos x="216" y="161"/>
              </a:cxn>
              <a:cxn ang="0">
                <a:pos x="240" y="89"/>
              </a:cxn>
              <a:cxn ang="0">
                <a:pos x="276" y="29"/>
              </a:cxn>
            </a:cxnLst>
            <a:rect l="0" t="0" r="r" b="b"/>
            <a:pathLst>
              <a:path w="2288" h="1409">
                <a:moveTo>
                  <a:pt x="165" y="0"/>
                </a:moveTo>
                <a:lnTo>
                  <a:pt x="1934" y="0"/>
                </a:lnTo>
                <a:cubicBezTo>
                  <a:pt x="1995" y="76"/>
                  <a:pt x="2057" y="150"/>
                  <a:pt x="2116" y="227"/>
                </a:cubicBezTo>
                <a:cubicBezTo>
                  <a:pt x="2132" y="248"/>
                  <a:pt x="2145" y="271"/>
                  <a:pt x="2160" y="293"/>
                </a:cubicBezTo>
                <a:cubicBezTo>
                  <a:pt x="2168" y="305"/>
                  <a:pt x="2184" y="329"/>
                  <a:pt x="2184" y="329"/>
                </a:cubicBezTo>
                <a:cubicBezTo>
                  <a:pt x="2202" y="402"/>
                  <a:pt x="2191" y="361"/>
                  <a:pt x="2220" y="449"/>
                </a:cubicBezTo>
                <a:cubicBezTo>
                  <a:pt x="2224" y="461"/>
                  <a:pt x="2228" y="473"/>
                  <a:pt x="2232" y="485"/>
                </a:cubicBezTo>
                <a:cubicBezTo>
                  <a:pt x="2236" y="497"/>
                  <a:pt x="2244" y="521"/>
                  <a:pt x="2244" y="521"/>
                </a:cubicBezTo>
                <a:cubicBezTo>
                  <a:pt x="2258" y="658"/>
                  <a:pt x="2288" y="845"/>
                  <a:pt x="2208" y="965"/>
                </a:cubicBezTo>
                <a:cubicBezTo>
                  <a:pt x="2204" y="993"/>
                  <a:pt x="2204" y="1022"/>
                  <a:pt x="2196" y="1049"/>
                </a:cubicBezTo>
                <a:cubicBezTo>
                  <a:pt x="2185" y="1085"/>
                  <a:pt x="2151" y="1123"/>
                  <a:pt x="2136" y="1157"/>
                </a:cubicBezTo>
                <a:cubicBezTo>
                  <a:pt x="2094" y="1252"/>
                  <a:pt x="2141" y="1210"/>
                  <a:pt x="2076" y="1253"/>
                </a:cubicBezTo>
                <a:cubicBezTo>
                  <a:pt x="2047" y="1339"/>
                  <a:pt x="2073" y="1311"/>
                  <a:pt x="2016" y="1349"/>
                </a:cubicBezTo>
                <a:cubicBezTo>
                  <a:pt x="2000" y="1396"/>
                  <a:pt x="2013" y="1376"/>
                  <a:pt x="1980" y="1409"/>
                </a:cubicBezTo>
                <a:lnTo>
                  <a:pt x="120" y="1406"/>
                </a:lnTo>
                <a:cubicBezTo>
                  <a:pt x="112" y="1383"/>
                  <a:pt x="104" y="1360"/>
                  <a:pt x="96" y="1337"/>
                </a:cubicBezTo>
                <a:cubicBezTo>
                  <a:pt x="88" y="1313"/>
                  <a:pt x="112" y="1289"/>
                  <a:pt x="120" y="1265"/>
                </a:cubicBezTo>
                <a:cubicBezTo>
                  <a:pt x="124" y="1253"/>
                  <a:pt x="132" y="1229"/>
                  <a:pt x="132" y="1229"/>
                </a:cubicBezTo>
                <a:cubicBezTo>
                  <a:pt x="128" y="1181"/>
                  <a:pt x="132" y="1132"/>
                  <a:pt x="120" y="1085"/>
                </a:cubicBezTo>
                <a:cubicBezTo>
                  <a:pt x="116" y="1069"/>
                  <a:pt x="95" y="1062"/>
                  <a:pt x="84" y="1049"/>
                </a:cubicBezTo>
                <a:cubicBezTo>
                  <a:pt x="58" y="1018"/>
                  <a:pt x="60" y="1013"/>
                  <a:pt x="48" y="977"/>
                </a:cubicBezTo>
                <a:cubicBezTo>
                  <a:pt x="38" y="888"/>
                  <a:pt x="28" y="786"/>
                  <a:pt x="0" y="701"/>
                </a:cubicBezTo>
                <a:cubicBezTo>
                  <a:pt x="21" y="597"/>
                  <a:pt x="34" y="492"/>
                  <a:pt x="60" y="389"/>
                </a:cubicBezTo>
                <a:cubicBezTo>
                  <a:pt x="63" y="377"/>
                  <a:pt x="63" y="362"/>
                  <a:pt x="72" y="353"/>
                </a:cubicBezTo>
                <a:cubicBezTo>
                  <a:pt x="92" y="333"/>
                  <a:pt x="144" y="305"/>
                  <a:pt x="144" y="305"/>
                </a:cubicBezTo>
                <a:cubicBezTo>
                  <a:pt x="161" y="253"/>
                  <a:pt x="194" y="210"/>
                  <a:pt x="216" y="161"/>
                </a:cubicBezTo>
                <a:cubicBezTo>
                  <a:pt x="226" y="138"/>
                  <a:pt x="232" y="113"/>
                  <a:pt x="240" y="89"/>
                </a:cubicBezTo>
                <a:cubicBezTo>
                  <a:pt x="247" y="67"/>
                  <a:pt x="266" y="50"/>
                  <a:pt x="276" y="29"/>
                </a:cubicBezTo>
              </a:path>
            </a:pathLst>
          </a:custGeom>
          <a:solidFill>
            <a:srgbClr val="00FF99"/>
          </a:solidFill>
          <a:ln w="9525">
            <a:solidFill>
              <a:srgbClr val="00FF99"/>
            </a:solidFill>
            <a:round/>
            <a:headEnd/>
            <a:tailEnd/>
          </a:ln>
          <a:effectLst/>
        </p:spPr>
        <p:txBody>
          <a:bodyPr/>
          <a:lstStyle/>
          <a:p>
            <a:endParaRPr lang="en-US"/>
          </a:p>
        </p:txBody>
      </p:sp>
      <p:sp>
        <p:nvSpPr>
          <p:cNvPr id="149" name="Line 288"/>
          <p:cNvSpPr>
            <a:spLocks noChangeShapeType="1"/>
          </p:cNvSpPr>
          <p:nvPr/>
        </p:nvSpPr>
        <p:spPr bwMode="auto">
          <a:xfrm>
            <a:off x="6516688" y="4868863"/>
            <a:ext cx="1368425" cy="0"/>
          </a:xfrm>
          <a:prstGeom prst="line">
            <a:avLst/>
          </a:prstGeom>
          <a:noFill/>
          <a:ln w="3175">
            <a:solidFill>
              <a:schemeClr val="accent2"/>
            </a:solidFill>
            <a:round/>
            <a:headEnd/>
            <a:tailEnd type="triangle" w="med" len="med"/>
          </a:ln>
          <a:effectLst/>
        </p:spPr>
        <p:txBody>
          <a:bodyPr/>
          <a:lstStyle/>
          <a:p>
            <a:endParaRPr lang="en-US"/>
          </a:p>
        </p:txBody>
      </p:sp>
      <p:sp>
        <p:nvSpPr>
          <p:cNvPr id="150" name="Text Box 291"/>
          <p:cNvSpPr txBox="1">
            <a:spLocks noChangeArrowheads="1"/>
          </p:cNvSpPr>
          <p:nvPr/>
        </p:nvSpPr>
        <p:spPr bwMode="auto">
          <a:xfrm>
            <a:off x="395288" y="4195763"/>
            <a:ext cx="8135937" cy="457200"/>
          </a:xfrm>
          <a:prstGeom prst="rect">
            <a:avLst/>
          </a:prstGeom>
          <a:noFill/>
          <a:ln w="9525">
            <a:noFill/>
            <a:miter lim="800000"/>
            <a:headEnd/>
            <a:tailEnd/>
          </a:ln>
          <a:effectLst/>
        </p:spPr>
        <p:txBody>
          <a:bodyPr>
            <a:spAutoFit/>
          </a:bodyPr>
          <a:lstStyle/>
          <a:p>
            <a:pPr>
              <a:spcBef>
                <a:spcPct val="50000"/>
              </a:spcBef>
            </a:pPr>
            <a:r>
              <a:rPr lang="en-GB" b="1">
                <a:latin typeface="Arial" charset="0"/>
                <a:cs typeface="Arial" charset="0"/>
              </a:rPr>
              <a:t>Traction    Saltation       Suspension          Solution</a:t>
            </a:r>
          </a:p>
        </p:txBody>
      </p:sp>
      <p:grpSp>
        <p:nvGrpSpPr>
          <p:cNvPr id="151" name="Group 294"/>
          <p:cNvGrpSpPr>
            <a:grpSpLocks/>
          </p:cNvGrpSpPr>
          <p:nvPr/>
        </p:nvGrpSpPr>
        <p:grpSpPr bwMode="auto">
          <a:xfrm>
            <a:off x="2743200" y="6477000"/>
            <a:ext cx="6121400" cy="369888"/>
            <a:chOff x="521" y="2069"/>
            <a:chExt cx="3856" cy="233"/>
          </a:xfrm>
        </p:grpSpPr>
        <p:sp>
          <p:nvSpPr>
            <p:cNvPr id="152" name="Line 292"/>
            <p:cNvSpPr>
              <a:spLocks noChangeShapeType="1"/>
            </p:cNvSpPr>
            <p:nvPr/>
          </p:nvSpPr>
          <p:spPr bwMode="auto">
            <a:xfrm>
              <a:off x="521" y="2205"/>
              <a:ext cx="862" cy="0"/>
            </a:xfrm>
            <a:prstGeom prst="line">
              <a:avLst/>
            </a:prstGeom>
            <a:noFill/>
            <a:ln w="101600">
              <a:solidFill>
                <a:schemeClr val="accent2"/>
              </a:solidFill>
              <a:round/>
              <a:headEnd/>
              <a:tailEnd type="triangle" w="med" len="med"/>
            </a:ln>
            <a:effectLst/>
          </p:spPr>
          <p:txBody>
            <a:bodyPr/>
            <a:lstStyle/>
            <a:p>
              <a:endParaRPr lang="en-US"/>
            </a:p>
          </p:txBody>
        </p:sp>
        <p:sp>
          <p:nvSpPr>
            <p:cNvPr id="153" name="Text Box 293"/>
            <p:cNvSpPr txBox="1">
              <a:spLocks noChangeArrowheads="1"/>
            </p:cNvSpPr>
            <p:nvPr/>
          </p:nvSpPr>
          <p:spPr bwMode="auto">
            <a:xfrm>
              <a:off x="1429" y="2069"/>
              <a:ext cx="2948" cy="233"/>
            </a:xfrm>
            <a:prstGeom prst="rect">
              <a:avLst/>
            </a:prstGeom>
            <a:noFill/>
            <a:ln w="9525">
              <a:noFill/>
              <a:miter lim="800000"/>
              <a:headEnd/>
              <a:tailEnd/>
            </a:ln>
            <a:effectLst/>
          </p:spPr>
          <p:txBody>
            <a:bodyPr>
              <a:spAutoFit/>
            </a:bodyPr>
            <a:lstStyle/>
            <a:p>
              <a:pPr>
                <a:spcBef>
                  <a:spcPct val="50000"/>
                </a:spcBef>
              </a:pPr>
              <a:r>
                <a:rPr lang="en-GB" b="1" dirty="0">
                  <a:solidFill>
                    <a:schemeClr val="tx1">
                      <a:lumMod val="95000"/>
                      <a:lumOff val="5000"/>
                    </a:schemeClr>
                  </a:solidFill>
                  <a:latin typeface="Arial" charset="0"/>
                  <a:cs typeface="Arial" charset="0"/>
                </a:rPr>
                <a:t>Shows the rate of flow needed</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324600" y="1981200"/>
            <a:ext cx="12954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8686800" cy="1219200"/>
          </a:xfrm>
          <a:solidFill>
            <a:schemeClr val="bg1"/>
          </a:solidFill>
        </p:spPr>
        <p:txBody>
          <a:bodyPr>
            <a:noAutofit/>
          </a:bodyPr>
          <a:lstStyle/>
          <a:p>
            <a:pPr algn="just"/>
            <a:r>
              <a:rPr lang="en-US" sz="2000" dirty="0" smtClean="0"/>
              <a:t>Understand that the effectiveness of the river processes will vary according to the volume and velocity of the running water and the nature of the load (boulders, pebbles, sand and silt) which, in turn, will be affected by the bedrock along the course of the river.</a:t>
            </a:r>
            <a:endParaRPr lang="en-US" sz="2000" dirty="0"/>
          </a:p>
        </p:txBody>
      </p:sp>
      <p:pic>
        <p:nvPicPr>
          <p:cNvPr id="5" name="Picture 3"/>
          <p:cNvPicPr>
            <a:picLocks noChangeAspect="1" noChangeArrowheads="1"/>
          </p:cNvPicPr>
          <p:nvPr/>
        </p:nvPicPr>
        <p:blipFill>
          <a:blip r:embed="rId2" cstate="print"/>
          <a:srcRect/>
          <a:stretch>
            <a:fillRect/>
          </a:stretch>
        </p:blipFill>
        <p:spPr bwMode="auto">
          <a:xfrm>
            <a:off x="0" y="4183470"/>
            <a:ext cx="5638800" cy="267453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676400"/>
            <a:ext cx="5675005" cy="3348036"/>
          </a:xfrm>
          <a:prstGeom prst="rect">
            <a:avLst/>
          </a:prstGeom>
          <a:noFill/>
          <a:ln w="9525">
            <a:noFill/>
            <a:miter lim="800000"/>
            <a:headEnd/>
            <a:tailEnd/>
          </a:ln>
          <a:effectLst/>
        </p:spPr>
      </p:pic>
      <p:sp>
        <p:nvSpPr>
          <p:cNvPr id="7" name="TextBox 6"/>
          <p:cNvSpPr txBox="1"/>
          <p:nvPr/>
        </p:nvSpPr>
        <p:spPr>
          <a:xfrm>
            <a:off x="5943600" y="1066800"/>
            <a:ext cx="3048976" cy="1292662"/>
          </a:xfrm>
          <a:prstGeom prst="rect">
            <a:avLst/>
          </a:prstGeom>
          <a:solidFill>
            <a:schemeClr val="tx2">
              <a:alpha val="31000"/>
            </a:schemeClr>
          </a:solidFill>
        </p:spPr>
        <p:txBody>
          <a:bodyPr wrap="none" rtlCol="0">
            <a:spAutoFit/>
          </a:bodyPr>
          <a:lstStyle/>
          <a:p>
            <a:r>
              <a:rPr lang="it-IT" sz="2400" dirty="0" smtClean="0"/>
              <a:t>Three River Processes</a:t>
            </a:r>
          </a:p>
          <a:p>
            <a:pPr marL="342900" indent="-342900">
              <a:buAutoNum type="arabicPeriod"/>
            </a:pPr>
            <a:r>
              <a:rPr lang="it-IT" dirty="0" smtClean="0"/>
              <a:t>Erosion</a:t>
            </a:r>
          </a:p>
          <a:p>
            <a:pPr marL="342900" indent="-342900">
              <a:buAutoNum type="arabicPeriod"/>
            </a:pPr>
            <a:r>
              <a:rPr lang="it-IT" dirty="0" smtClean="0"/>
              <a:t>Transportation</a:t>
            </a:r>
          </a:p>
          <a:p>
            <a:pPr marL="342900" indent="-342900">
              <a:buAutoNum type="arabicPeriod"/>
            </a:pPr>
            <a:r>
              <a:rPr lang="it-IT" dirty="0" smtClean="0"/>
              <a:t>Deposition</a:t>
            </a:r>
            <a:endParaRPr lang="en-US" dirty="0"/>
          </a:p>
        </p:txBody>
      </p:sp>
      <p:cxnSp>
        <p:nvCxnSpPr>
          <p:cNvPr id="9" name="Straight Arrow Connector 8"/>
          <p:cNvCxnSpPr/>
          <p:nvPr/>
        </p:nvCxnSpPr>
        <p:spPr>
          <a:xfrm>
            <a:off x="7086600" y="22860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53200" y="2667000"/>
            <a:ext cx="2590800" cy="2585323"/>
          </a:xfrm>
          <a:prstGeom prst="rect">
            <a:avLst/>
          </a:prstGeom>
          <a:solidFill>
            <a:schemeClr val="tx2"/>
          </a:solidFill>
        </p:spPr>
        <p:txBody>
          <a:bodyPr wrap="square">
            <a:spAutoFit/>
          </a:bodyPr>
          <a:lstStyle/>
          <a:p>
            <a:r>
              <a:rPr lang="en-GB" dirty="0" smtClean="0">
                <a:solidFill>
                  <a:schemeClr val="bg1"/>
                </a:solidFill>
              </a:rPr>
              <a:t>When the river reaches flat land the river slows down, loses energy so deposits its load. The deposited  material is called sediment.  </a:t>
            </a:r>
          </a:p>
          <a:p>
            <a:endParaRPr lang="en-GB" dirty="0" smtClean="0">
              <a:solidFill>
                <a:schemeClr val="bg1"/>
              </a:solidFill>
            </a:endParaRPr>
          </a:p>
          <a:p>
            <a:r>
              <a:rPr lang="en-GB" dirty="0" smtClean="0">
                <a:solidFill>
                  <a:schemeClr val="bg1"/>
                </a:solidFill>
              </a:rPr>
              <a:t>This process builds landforms.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kesgrave.suffolk.sch.uk/learningzone/subjects/geography/Images/rivprof.gif"/>
          <p:cNvPicPr>
            <a:picLocks noChangeAspect="1" noChangeArrowheads="1"/>
          </p:cNvPicPr>
          <p:nvPr/>
        </p:nvPicPr>
        <p:blipFill>
          <a:blip r:embed="rId2" cstate="print"/>
          <a:srcRect/>
          <a:stretch>
            <a:fillRect/>
          </a:stretch>
        </p:blipFill>
        <p:spPr bwMode="auto">
          <a:xfrm>
            <a:off x="304800" y="1295400"/>
            <a:ext cx="8382000" cy="5105400"/>
          </a:xfrm>
          <a:prstGeom prst="rect">
            <a:avLst/>
          </a:prstGeom>
          <a:noFill/>
        </p:spPr>
      </p:pic>
      <p:sp>
        <p:nvSpPr>
          <p:cNvPr id="10245" name="Text Box 5"/>
          <p:cNvSpPr txBox="1">
            <a:spLocks noChangeArrowheads="1"/>
          </p:cNvSpPr>
          <p:nvPr/>
        </p:nvSpPr>
        <p:spPr bwMode="auto">
          <a:xfrm>
            <a:off x="1143000" y="914400"/>
            <a:ext cx="7696200" cy="1661993"/>
          </a:xfrm>
          <a:prstGeom prst="rect">
            <a:avLst/>
          </a:prstGeom>
          <a:solidFill>
            <a:schemeClr val="tx2"/>
          </a:solidFill>
          <a:ln w="9525">
            <a:noFill/>
            <a:miter lim="800000"/>
            <a:headEnd/>
            <a:tailEnd/>
          </a:ln>
          <a:effectLst/>
        </p:spPr>
        <p:txBody>
          <a:bodyPr wrap="square">
            <a:spAutoFit/>
          </a:bodyPr>
          <a:lstStyle/>
          <a:p>
            <a:r>
              <a:rPr lang="en-US" sz="1700" u="sng" dirty="0" smtClean="0">
                <a:solidFill>
                  <a:schemeClr val="bg1"/>
                </a:solidFill>
                <a:latin typeface="Arial" charset="0"/>
              </a:rPr>
              <a:t>Upper Course</a:t>
            </a:r>
          </a:p>
          <a:p>
            <a:r>
              <a:rPr lang="en-US" sz="1700" dirty="0" smtClean="0">
                <a:solidFill>
                  <a:schemeClr val="bg1"/>
                </a:solidFill>
                <a:latin typeface="Arial" charset="0"/>
              </a:rPr>
              <a:t>River </a:t>
            </a:r>
            <a:r>
              <a:rPr lang="en-US" sz="1700" dirty="0">
                <a:solidFill>
                  <a:schemeClr val="bg1"/>
                </a:solidFill>
                <a:latin typeface="Arial" charset="0"/>
              </a:rPr>
              <a:t>high above sea level (the </a:t>
            </a:r>
            <a:r>
              <a:rPr lang="en-US" sz="1700" dirty="0" smtClean="0">
                <a:solidFill>
                  <a:schemeClr val="bg1"/>
                </a:solidFill>
                <a:latin typeface="Arial" charset="0"/>
              </a:rPr>
              <a:t>base level).  Lots </a:t>
            </a:r>
            <a:r>
              <a:rPr lang="en-US" sz="1700" dirty="0">
                <a:solidFill>
                  <a:schemeClr val="bg1"/>
                </a:solidFill>
                <a:latin typeface="Arial" charset="0"/>
              </a:rPr>
              <a:t>of potential </a:t>
            </a:r>
            <a:r>
              <a:rPr lang="en-US" sz="1700" dirty="0" smtClean="0">
                <a:solidFill>
                  <a:schemeClr val="bg1"/>
                </a:solidFill>
                <a:latin typeface="Arial" charset="0"/>
              </a:rPr>
              <a:t>energy but low volume of water therefore little transportation.  </a:t>
            </a:r>
            <a:endParaRPr lang="en-US" sz="1700" dirty="0">
              <a:solidFill>
                <a:schemeClr val="bg1"/>
              </a:solidFill>
              <a:latin typeface="Arial" charset="0"/>
            </a:endParaRPr>
          </a:p>
          <a:p>
            <a:r>
              <a:rPr lang="en-US" sz="1700" dirty="0">
                <a:solidFill>
                  <a:schemeClr val="bg1"/>
                </a:solidFill>
                <a:latin typeface="Arial" charset="0"/>
              </a:rPr>
              <a:t>River erodes downwards </a:t>
            </a:r>
            <a:r>
              <a:rPr lang="en-US" sz="1700" dirty="0" smtClean="0">
                <a:solidFill>
                  <a:schemeClr val="bg1"/>
                </a:solidFill>
                <a:latin typeface="Arial" charset="0"/>
              </a:rPr>
              <a:t>(</a:t>
            </a:r>
            <a:r>
              <a:rPr lang="en-US" sz="1700" u="sng" dirty="0" smtClean="0">
                <a:solidFill>
                  <a:schemeClr val="bg1"/>
                </a:solidFill>
                <a:latin typeface="Arial" charset="0"/>
              </a:rPr>
              <a:t>vertical erosion</a:t>
            </a:r>
            <a:r>
              <a:rPr lang="en-US" sz="1700" dirty="0" smtClean="0">
                <a:solidFill>
                  <a:schemeClr val="bg1"/>
                </a:solidFill>
                <a:latin typeface="Arial" charset="0"/>
              </a:rPr>
              <a:t>) trying </a:t>
            </a:r>
            <a:r>
              <a:rPr lang="en-US" sz="1700" dirty="0">
                <a:solidFill>
                  <a:schemeClr val="bg1"/>
                </a:solidFill>
                <a:latin typeface="Arial" charset="0"/>
              </a:rPr>
              <a:t>to </a:t>
            </a:r>
            <a:r>
              <a:rPr lang="en-US" sz="1700" dirty="0" smtClean="0">
                <a:solidFill>
                  <a:schemeClr val="bg1"/>
                </a:solidFill>
                <a:latin typeface="Arial" charset="0"/>
              </a:rPr>
              <a:t>reach </a:t>
            </a:r>
            <a:r>
              <a:rPr lang="en-US" sz="1700" dirty="0">
                <a:solidFill>
                  <a:schemeClr val="bg1"/>
                </a:solidFill>
                <a:latin typeface="Arial" charset="0"/>
              </a:rPr>
              <a:t>base level, so erosion </a:t>
            </a:r>
            <a:r>
              <a:rPr lang="en-US" sz="1700" dirty="0" smtClean="0">
                <a:solidFill>
                  <a:schemeClr val="bg1"/>
                </a:solidFill>
                <a:latin typeface="Arial" charset="0"/>
              </a:rPr>
              <a:t>takes </a:t>
            </a:r>
            <a:r>
              <a:rPr lang="en-US" sz="1700" dirty="0">
                <a:solidFill>
                  <a:schemeClr val="bg1"/>
                </a:solidFill>
                <a:latin typeface="Arial" charset="0"/>
              </a:rPr>
              <a:t>place. </a:t>
            </a:r>
            <a:endParaRPr lang="en-US" sz="1700" dirty="0" smtClean="0">
              <a:solidFill>
                <a:schemeClr val="bg1"/>
              </a:solidFill>
              <a:latin typeface="Arial" charset="0"/>
            </a:endParaRPr>
          </a:p>
          <a:p>
            <a:r>
              <a:rPr lang="it-IT" sz="1700" dirty="0" smtClean="0">
                <a:solidFill>
                  <a:schemeClr val="bg1"/>
                </a:solidFill>
                <a:latin typeface="Arial" charset="0"/>
              </a:rPr>
              <a:t>Landforms:  V-Shaped Valleys, interlocking spurs, Waterfalls, Gorges, Rapids</a:t>
            </a:r>
            <a:endParaRPr lang="en-US" sz="1700" dirty="0">
              <a:solidFill>
                <a:schemeClr val="bg1"/>
              </a:solidFill>
            </a:endParaRPr>
          </a:p>
        </p:txBody>
      </p:sp>
      <p:sp>
        <p:nvSpPr>
          <p:cNvPr id="10247" name="Text Box 7"/>
          <p:cNvSpPr txBox="1">
            <a:spLocks noChangeArrowheads="1"/>
          </p:cNvSpPr>
          <p:nvPr/>
        </p:nvSpPr>
        <p:spPr bwMode="auto">
          <a:xfrm>
            <a:off x="2362200" y="2714417"/>
            <a:ext cx="6553200" cy="1400383"/>
          </a:xfrm>
          <a:prstGeom prst="rect">
            <a:avLst/>
          </a:prstGeom>
          <a:solidFill>
            <a:schemeClr val="tx2"/>
          </a:solidFill>
          <a:ln w="9525">
            <a:noFill/>
            <a:miter lim="800000"/>
            <a:headEnd/>
            <a:tailEnd/>
          </a:ln>
          <a:effectLst/>
        </p:spPr>
        <p:txBody>
          <a:bodyPr wrap="square">
            <a:spAutoFit/>
          </a:bodyPr>
          <a:lstStyle/>
          <a:p>
            <a:r>
              <a:rPr lang="en-US" sz="1700" u="sng" dirty="0" smtClean="0">
                <a:solidFill>
                  <a:schemeClr val="bg1"/>
                </a:solidFill>
                <a:latin typeface="Arial" charset="0"/>
              </a:rPr>
              <a:t>Middle Course</a:t>
            </a:r>
          </a:p>
          <a:p>
            <a:r>
              <a:rPr lang="en-US" sz="1700" dirty="0" smtClean="0">
                <a:solidFill>
                  <a:schemeClr val="bg1"/>
                </a:solidFill>
                <a:latin typeface="Arial" charset="0"/>
              </a:rPr>
              <a:t>Lots </a:t>
            </a:r>
            <a:r>
              <a:rPr lang="en-US" sz="1700" dirty="0">
                <a:solidFill>
                  <a:schemeClr val="bg1"/>
                </a:solidFill>
                <a:latin typeface="Arial" charset="0"/>
              </a:rPr>
              <a:t>of energy used to </a:t>
            </a:r>
            <a:r>
              <a:rPr lang="en-US" sz="1700" dirty="0" smtClean="0">
                <a:solidFill>
                  <a:schemeClr val="bg1"/>
                </a:solidFill>
                <a:latin typeface="Arial" charset="0"/>
              </a:rPr>
              <a:t>transport  </a:t>
            </a:r>
            <a:r>
              <a:rPr lang="en-US" sz="1700" dirty="0">
                <a:solidFill>
                  <a:schemeClr val="bg1"/>
                </a:solidFill>
                <a:latin typeface="Arial" charset="0"/>
              </a:rPr>
              <a:t>eroded material downstream. River closer to base level so more </a:t>
            </a:r>
            <a:r>
              <a:rPr lang="en-US" sz="1700" u="sng" dirty="0" smtClean="0">
                <a:solidFill>
                  <a:schemeClr val="bg1"/>
                </a:solidFill>
                <a:latin typeface="Arial" charset="0"/>
              </a:rPr>
              <a:t>lateral erosion </a:t>
            </a:r>
            <a:r>
              <a:rPr lang="en-US" sz="1700" dirty="0" smtClean="0">
                <a:solidFill>
                  <a:schemeClr val="bg1"/>
                </a:solidFill>
                <a:latin typeface="Arial" charset="0"/>
              </a:rPr>
              <a:t>and </a:t>
            </a:r>
            <a:r>
              <a:rPr lang="en-US" sz="1700" dirty="0">
                <a:solidFill>
                  <a:schemeClr val="bg1"/>
                </a:solidFill>
                <a:latin typeface="Arial" charset="0"/>
              </a:rPr>
              <a:t>less vertical erosion </a:t>
            </a:r>
            <a:endParaRPr lang="en-US" sz="1700" dirty="0" smtClean="0">
              <a:solidFill>
                <a:schemeClr val="bg1"/>
              </a:solidFill>
              <a:latin typeface="Arial" charset="0"/>
            </a:endParaRPr>
          </a:p>
          <a:p>
            <a:r>
              <a:rPr lang="it-IT" sz="1700" dirty="0" smtClean="0">
                <a:solidFill>
                  <a:schemeClr val="bg1"/>
                </a:solidFill>
                <a:latin typeface="Arial" charset="0"/>
              </a:rPr>
              <a:t>Landforms: Meanders (river bends)</a:t>
            </a:r>
            <a:endParaRPr lang="en-US" sz="1700" dirty="0">
              <a:latin typeface="Arial" charset="0"/>
            </a:endParaRPr>
          </a:p>
        </p:txBody>
      </p:sp>
      <p:sp>
        <p:nvSpPr>
          <p:cNvPr id="9" name="Text Box 7"/>
          <p:cNvSpPr txBox="1">
            <a:spLocks noChangeArrowheads="1"/>
          </p:cNvSpPr>
          <p:nvPr/>
        </p:nvSpPr>
        <p:spPr bwMode="auto">
          <a:xfrm>
            <a:off x="4419600" y="4267200"/>
            <a:ext cx="4724400" cy="1447800"/>
          </a:xfrm>
          <a:prstGeom prst="rect">
            <a:avLst/>
          </a:prstGeom>
          <a:solidFill>
            <a:schemeClr val="tx2"/>
          </a:solidFill>
          <a:ln w="9525">
            <a:noFill/>
            <a:miter lim="800000"/>
            <a:headEnd/>
            <a:tailEnd/>
          </a:ln>
          <a:effectLst/>
        </p:spPr>
        <p:txBody>
          <a:bodyPr wrap="square">
            <a:noAutofit/>
          </a:bodyPr>
          <a:lstStyle/>
          <a:p>
            <a:r>
              <a:rPr lang="en-US" sz="1700" u="sng" dirty="0" smtClean="0">
                <a:solidFill>
                  <a:schemeClr val="bg1"/>
                </a:solidFill>
                <a:latin typeface="Arial" charset="0"/>
              </a:rPr>
              <a:t>Lower Course</a:t>
            </a:r>
          </a:p>
          <a:p>
            <a:r>
              <a:rPr lang="en-US" sz="1700" dirty="0" smtClean="0">
                <a:solidFill>
                  <a:schemeClr val="bg1"/>
                </a:solidFill>
                <a:latin typeface="Arial" charset="0"/>
              </a:rPr>
              <a:t>Flat and so less energy to erode.</a:t>
            </a:r>
          </a:p>
          <a:p>
            <a:r>
              <a:rPr lang="en-US" sz="1700" dirty="0" smtClean="0">
                <a:solidFill>
                  <a:schemeClr val="bg1"/>
                </a:solidFill>
                <a:latin typeface="Arial" charset="0"/>
              </a:rPr>
              <a:t>The Main process here is </a:t>
            </a:r>
            <a:r>
              <a:rPr lang="en-US" sz="1700" u="sng" dirty="0" smtClean="0">
                <a:solidFill>
                  <a:schemeClr val="bg1"/>
                </a:solidFill>
                <a:latin typeface="Arial" charset="0"/>
              </a:rPr>
              <a:t>deposition</a:t>
            </a:r>
            <a:r>
              <a:rPr lang="en-US" sz="1700" dirty="0" smtClean="0">
                <a:solidFill>
                  <a:schemeClr val="bg1"/>
                </a:solidFill>
                <a:latin typeface="Arial" charset="0"/>
              </a:rPr>
              <a:t>. </a:t>
            </a:r>
          </a:p>
          <a:p>
            <a:pPr marL="1160463" indent="-1160463"/>
            <a:r>
              <a:rPr lang="en-US" sz="1700" dirty="0" smtClean="0">
                <a:solidFill>
                  <a:schemeClr val="bg1"/>
                </a:solidFill>
                <a:latin typeface="Arial" charset="0"/>
              </a:rPr>
              <a:t>Landforms:  Floodplains, meanders, oxbow lakes, levees, deltas and estuaries </a:t>
            </a:r>
            <a:endParaRPr lang="en-US" sz="1700" dirty="0">
              <a:latin typeface="Arial" charset="0"/>
            </a:endParaRPr>
          </a:p>
        </p:txBody>
      </p:sp>
      <p:sp>
        <p:nvSpPr>
          <p:cNvPr id="10" name="Title 1"/>
          <p:cNvSpPr txBox="1">
            <a:spLocks/>
          </p:cNvSpPr>
          <p:nvPr/>
        </p:nvSpPr>
        <p:spPr>
          <a:xfrm>
            <a:off x="381000" y="0"/>
            <a:ext cx="8229600" cy="990600"/>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You need to be able to describe and explain the landforms associated with these processes.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0"/>
            <a:ext cx="5029200" cy="609600"/>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800" dirty="0" smtClean="0">
                <a:solidFill>
                  <a:schemeClr val="tx2"/>
                </a:solidFill>
                <a:latin typeface="+mj-lt"/>
                <a:ea typeface="+mj-ea"/>
                <a:cs typeface="+mj-cs"/>
              </a:rPr>
              <a:t>Land forms in the Upper Course</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2"/>
          <p:cNvSpPr>
            <a:spLocks noGrp="1"/>
          </p:cNvSpPr>
          <p:nvPr>
            <p:ph idx="1"/>
          </p:nvPr>
        </p:nvSpPr>
        <p:spPr>
          <a:xfrm>
            <a:off x="228600" y="457200"/>
            <a:ext cx="8534400" cy="2057400"/>
          </a:xfrm>
          <a:solidFill>
            <a:schemeClr val="bg1"/>
          </a:solidFill>
        </p:spPr>
        <p:txBody>
          <a:bodyPr>
            <a:noAutofit/>
          </a:bodyPr>
          <a:lstStyle/>
          <a:p>
            <a:pPr marL="0" indent="0">
              <a:buNone/>
            </a:pPr>
            <a:r>
              <a:rPr lang="en-GB" sz="2400" b="1" dirty="0" smtClean="0"/>
              <a:t>V-Shaped Valleys and Interlocking Spurs</a:t>
            </a:r>
          </a:p>
          <a:p>
            <a:pPr marL="0" indent="0">
              <a:buNone/>
            </a:pPr>
            <a:r>
              <a:rPr lang="en-GB" sz="2400" dirty="0" smtClean="0"/>
              <a:t>The vertical erosion in the upper course creates a V-Shaped Valley which is steep-sided and narrow.  As the river erodes downwards soil and loose rock on the valley sides are moved downhill </a:t>
            </a:r>
            <a:r>
              <a:rPr lang="en-GB" sz="2400" dirty="0" err="1" smtClean="0"/>
              <a:t>slopewash</a:t>
            </a:r>
            <a:r>
              <a:rPr lang="en-GB" sz="2400" dirty="0" smtClean="0"/>
              <a:t> or soil creep, creating the v-shaped valley</a:t>
            </a:r>
          </a:p>
          <a:p>
            <a:pPr marL="0" indent="0">
              <a:buNone/>
            </a:pPr>
            <a:endParaRPr lang="en-GB" sz="2800" dirty="0" smtClean="0"/>
          </a:p>
        </p:txBody>
      </p:sp>
      <p:pic>
        <p:nvPicPr>
          <p:cNvPr id="1027" name="Picture 3"/>
          <p:cNvPicPr>
            <a:picLocks noChangeAspect="1" noChangeArrowheads="1"/>
          </p:cNvPicPr>
          <p:nvPr/>
        </p:nvPicPr>
        <p:blipFill>
          <a:blip r:embed="rId2" cstate="print"/>
          <a:srcRect/>
          <a:stretch>
            <a:fillRect/>
          </a:stretch>
        </p:blipFill>
        <p:spPr bwMode="auto">
          <a:xfrm>
            <a:off x="533400" y="2435076"/>
            <a:ext cx="1957770" cy="1666875"/>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2524758" y="2435076"/>
            <a:ext cx="1971042" cy="1679724"/>
          </a:xfrm>
          <a:prstGeom prst="rect">
            <a:avLst/>
          </a:prstGeom>
          <a:noFill/>
        </p:spPr>
      </p:pic>
      <p:pic>
        <p:nvPicPr>
          <p:cNvPr id="1031" name="Picture 7"/>
          <p:cNvPicPr>
            <a:picLocks noChangeAspect="1" noChangeArrowheads="1"/>
          </p:cNvPicPr>
          <p:nvPr/>
        </p:nvPicPr>
        <p:blipFill>
          <a:blip r:embed="rId4" cstate="print"/>
          <a:srcRect/>
          <a:stretch>
            <a:fillRect/>
          </a:stretch>
        </p:blipFill>
        <p:spPr bwMode="auto">
          <a:xfrm>
            <a:off x="4509098" y="2435076"/>
            <a:ext cx="1968957" cy="1676400"/>
          </a:xfrm>
          <a:prstGeom prst="rect">
            <a:avLst/>
          </a:prstGeom>
          <a:noFill/>
        </p:spPr>
      </p:pic>
      <p:pic>
        <p:nvPicPr>
          <p:cNvPr id="1033" name="Picture 9"/>
          <p:cNvPicPr>
            <a:picLocks noChangeAspect="1" noChangeArrowheads="1"/>
          </p:cNvPicPr>
          <p:nvPr/>
        </p:nvPicPr>
        <p:blipFill>
          <a:blip r:embed="rId5" cstate="print"/>
          <a:srcRect/>
          <a:stretch>
            <a:fillRect/>
          </a:stretch>
        </p:blipFill>
        <p:spPr bwMode="auto">
          <a:xfrm>
            <a:off x="6477000" y="2416865"/>
            <a:ext cx="1981200" cy="1694611"/>
          </a:xfrm>
          <a:prstGeom prst="rect">
            <a:avLst/>
          </a:prstGeom>
          <a:noFill/>
        </p:spPr>
      </p:pic>
      <p:sp>
        <p:nvSpPr>
          <p:cNvPr id="12" name="Content Placeholder 2"/>
          <p:cNvSpPr txBox="1">
            <a:spLocks/>
          </p:cNvSpPr>
          <p:nvPr/>
        </p:nvSpPr>
        <p:spPr>
          <a:xfrm>
            <a:off x="0" y="4267200"/>
            <a:ext cx="2971800" cy="2057400"/>
          </a:xfrm>
          <a:prstGeom prst="rect">
            <a:avLst/>
          </a:prstGeom>
          <a:solidFill>
            <a:schemeClr val="bg1"/>
          </a:solidFill>
        </p:spPr>
        <p:txBody>
          <a:bodyPr vert="horz">
            <a:no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river also winds its way around interlocking spurs</a:t>
            </a:r>
            <a:r>
              <a:rPr kumimoji="0" lang="en-GB" sz="2400" b="0" i="0" u="none" strike="noStrike" kern="1200" cap="none" spc="0" normalizeH="0" noProof="0" dirty="0" smtClean="0">
                <a:ln>
                  <a:noFill/>
                </a:ln>
                <a:solidFill>
                  <a:schemeClr val="tx1"/>
                </a:solidFill>
                <a:effectLst/>
                <a:uLnTx/>
                <a:uFillTx/>
                <a:latin typeface="+mn-lt"/>
                <a:ea typeface="+mn-ea"/>
                <a:cs typeface="+mn-cs"/>
              </a:rPr>
              <a:t> of hard rock.  </a:t>
            </a:r>
            <a:r>
              <a:rPr lang="en-GB" sz="2400" dirty="0" smtClean="0"/>
              <a:t>These should not be confused with meanders.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3" descr="msoC5261"/>
          <p:cNvPicPr>
            <a:picLocks noChangeAspect="1" noChangeArrowheads="1"/>
          </p:cNvPicPr>
          <p:nvPr/>
        </p:nvPicPr>
        <p:blipFill>
          <a:blip r:embed="rId6" cstate="print"/>
          <a:srcRect l="50999" t="38533" r="2174" b="33178"/>
          <a:stretch>
            <a:fillRect/>
          </a:stretch>
        </p:blipFill>
        <p:spPr bwMode="auto">
          <a:xfrm>
            <a:off x="2819400" y="4114800"/>
            <a:ext cx="3384550" cy="2590800"/>
          </a:xfrm>
          <a:prstGeom prst="rect">
            <a:avLst/>
          </a:prstGeom>
          <a:noFill/>
          <a:ln w="9525">
            <a:noFill/>
            <a:miter lim="800000"/>
            <a:headEnd/>
            <a:tailEnd/>
          </a:ln>
        </p:spPr>
      </p:pic>
      <p:pic>
        <p:nvPicPr>
          <p:cNvPr id="14" name="Picture 3" descr="msoC5261"/>
          <p:cNvPicPr>
            <a:picLocks noChangeAspect="1" noChangeArrowheads="1"/>
          </p:cNvPicPr>
          <p:nvPr/>
        </p:nvPicPr>
        <p:blipFill>
          <a:blip r:embed="rId6" cstate="print"/>
          <a:srcRect l="52493" t="66857" r="4283" b="7350"/>
          <a:stretch>
            <a:fillRect/>
          </a:stretch>
        </p:blipFill>
        <p:spPr bwMode="auto">
          <a:xfrm>
            <a:off x="6019800" y="4191000"/>
            <a:ext cx="3124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838200"/>
            <a:ext cx="6096000" cy="2446824"/>
          </a:xfrm>
          <a:prstGeom prst="rect">
            <a:avLst/>
          </a:prstGeom>
        </p:spPr>
        <p:txBody>
          <a:bodyPr wrap="square">
            <a:spAutoFit/>
          </a:bodyPr>
          <a:lstStyle/>
          <a:p>
            <a:pPr>
              <a:spcBef>
                <a:spcPct val="50000"/>
              </a:spcBef>
            </a:pPr>
            <a:r>
              <a:rPr lang="en-GB" b="1" dirty="0" smtClean="0">
                <a:latin typeface="Verdana" pitchFamily="34" charset="0"/>
              </a:rPr>
              <a:t>Formation of Rapids, Waterfalls and Gorges</a:t>
            </a:r>
          </a:p>
          <a:p>
            <a:pPr>
              <a:spcBef>
                <a:spcPct val="50000"/>
              </a:spcBef>
            </a:pPr>
            <a:r>
              <a:rPr lang="en-GB" dirty="0" smtClean="0">
                <a:latin typeface="Verdana" pitchFamily="34" charset="0"/>
              </a:rPr>
              <a:t>Waterfalls are formed when rivers flow over different types of rock.</a:t>
            </a:r>
          </a:p>
          <a:p>
            <a:pPr>
              <a:spcBef>
                <a:spcPct val="50000"/>
              </a:spcBef>
            </a:pPr>
            <a:r>
              <a:rPr lang="en-GB" dirty="0" smtClean="0">
                <a:latin typeface="Verdana" pitchFamily="34" charset="0"/>
              </a:rPr>
              <a:t>The soft rock wears away faster than the hard rock.</a:t>
            </a:r>
          </a:p>
          <a:p>
            <a:pPr>
              <a:spcBef>
                <a:spcPct val="50000"/>
              </a:spcBef>
            </a:pPr>
            <a:r>
              <a:rPr lang="en-GB" dirty="0" smtClean="0">
                <a:latin typeface="Verdana" pitchFamily="34" charset="0"/>
              </a:rPr>
              <a:t>In time a step develops over which the river plunges as a waterfall.</a:t>
            </a:r>
            <a:endParaRPr lang="en-GB" dirty="0">
              <a:latin typeface="Verdana" pitchFamily="34" charset="0"/>
            </a:endParaRPr>
          </a:p>
        </p:txBody>
      </p:sp>
      <p:sp>
        <p:nvSpPr>
          <p:cNvPr id="6" name="Title 1"/>
          <p:cNvSpPr txBox="1">
            <a:spLocks/>
          </p:cNvSpPr>
          <p:nvPr/>
        </p:nvSpPr>
        <p:spPr>
          <a:xfrm>
            <a:off x="381000" y="0"/>
            <a:ext cx="5029200" cy="609600"/>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800" dirty="0" smtClean="0">
                <a:solidFill>
                  <a:schemeClr val="tx2"/>
                </a:solidFill>
                <a:latin typeface="+mj-lt"/>
                <a:ea typeface="+mj-ea"/>
                <a:cs typeface="+mj-cs"/>
              </a:rPr>
              <a:t>Land forms in the Upper Course</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12" name="Picture 3"/>
          <p:cNvPicPr>
            <a:picLocks noChangeAspect="1" noChangeArrowheads="1"/>
          </p:cNvPicPr>
          <p:nvPr/>
        </p:nvPicPr>
        <p:blipFill>
          <a:blip r:embed="rId2" cstate="print"/>
          <a:srcRect t="10256"/>
          <a:stretch>
            <a:fillRect/>
          </a:stretch>
        </p:blipFill>
        <p:spPr>
          <a:xfrm>
            <a:off x="381000" y="3733800"/>
            <a:ext cx="8007350" cy="2667000"/>
          </a:xfrm>
          <a:prstGeom prst="rect">
            <a:avLst/>
          </a:prstGeom>
        </p:spPr>
      </p:pic>
      <p:sp>
        <p:nvSpPr>
          <p:cNvPr id="11" name="TextBox 10"/>
          <p:cNvSpPr txBox="1"/>
          <p:nvPr/>
        </p:nvSpPr>
        <p:spPr>
          <a:xfrm>
            <a:off x="3124200" y="5995481"/>
            <a:ext cx="2514600" cy="769441"/>
          </a:xfrm>
          <a:prstGeom prst="rect">
            <a:avLst/>
          </a:prstGeom>
          <a:solidFill>
            <a:srgbClr val="C18253"/>
          </a:solidFill>
        </p:spPr>
        <p:txBody>
          <a:bodyPr wrap="square" rtlCol="0">
            <a:spAutoFit/>
          </a:bodyPr>
          <a:lstStyle/>
          <a:p>
            <a:r>
              <a:rPr lang="it-IT" sz="1100" dirty="0" smtClean="0">
                <a:latin typeface="Arial Black" pitchFamily="34" charset="0"/>
              </a:rPr>
              <a:t>Abrasion &amp; hydraulic action erode the pluge pool causing undercutting and making the plunge pool larger</a:t>
            </a:r>
            <a:endParaRPr lang="en-US" sz="1100" dirty="0">
              <a:latin typeface="Arial Black" pitchFamily="34" charset="0"/>
            </a:endParaRPr>
          </a:p>
        </p:txBody>
      </p:sp>
      <p:pic>
        <p:nvPicPr>
          <p:cNvPr id="2059" name="Picture 11" descr="http://upload.wikimedia.org/wikipedia/commons/thumb/9/9b/Oneonta_falls_lower.jpg/220px-Oneonta_falls_lower.jpg"/>
          <p:cNvPicPr>
            <a:picLocks noChangeAspect="1" noChangeArrowheads="1"/>
          </p:cNvPicPr>
          <p:nvPr/>
        </p:nvPicPr>
        <p:blipFill>
          <a:blip r:embed="rId3" cstate="print"/>
          <a:srcRect/>
          <a:stretch>
            <a:fillRect/>
          </a:stretch>
        </p:blipFill>
        <p:spPr bwMode="auto">
          <a:xfrm>
            <a:off x="6705600" y="-304800"/>
            <a:ext cx="2095500" cy="39338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4800" y="609600"/>
            <a:ext cx="8458200" cy="1752600"/>
          </a:xfrm>
          <a:solidFill>
            <a:schemeClr val="bg1"/>
          </a:solidFill>
        </p:spPr>
        <p:txBody>
          <a:bodyPr>
            <a:noAutofit/>
          </a:bodyPr>
          <a:lstStyle/>
          <a:p>
            <a:pPr marL="0" indent="0">
              <a:buNone/>
            </a:pPr>
            <a:r>
              <a:rPr lang="en-GB" sz="2400" b="1" dirty="0" smtClean="0"/>
              <a:t>Meanders</a:t>
            </a:r>
          </a:p>
          <a:p>
            <a:pPr marL="0" indent="0" algn="just">
              <a:spcBef>
                <a:spcPts val="600"/>
              </a:spcBef>
              <a:buNone/>
            </a:pPr>
            <a:r>
              <a:rPr lang="en-GB" sz="2000" dirty="0" smtClean="0"/>
              <a:t>When the river emerges from its upland area it begins to meander. </a:t>
            </a:r>
          </a:p>
          <a:p>
            <a:pPr marL="0" indent="0" algn="just">
              <a:spcBef>
                <a:spcPts val="600"/>
              </a:spcBef>
              <a:buNone/>
            </a:pPr>
            <a:r>
              <a:rPr lang="en-GB" sz="2000" dirty="0" smtClean="0"/>
              <a:t>On the outside of a meander the water is deeper and the current flows faster.  The force of the water erodes and undercuts the outside bend by abrasion (</a:t>
            </a:r>
            <a:r>
              <a:rPr lang="en-GB" sz="2000" dirty="0" err="1" smtClean="0"/>
              <a:t>corrasion</a:t>
            </a:r>
            <a:r>
              <a:rPr lang="en-GB" sz="2000" dirty="0" smtClean="0"/>
              <a:t>) forming a steep bank called a river cliff.</a:t>
            </a:r>
          </a:p>
        </p:txBody>
      </p:sp>
      <p:sp>
        <p:nvSpPr>
          <p:cNvPr id="6" name="Title 1"/>
          <p:cNvSpPr txBox="1">
            <a:spLocks/>
          </p:cNvSpPr>
          <p:nvPr/>
        </p:nvSpPr>
        <p:spPr>
          <a:xfrm>
            <a:off x="838200" y="76200"/>
            <a:ext cx="5029200" cy="609600"/>
          </a:xfrm>
          <a:prstGeom prst="rect">
            <a:avLst/>
          </a:prstGeom>
          <a:solidFill>
            <a:schemeClr val="bg1"/>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800" dirty="0" smtClean="0">
                <a:solidFill>
                  <a:schemeClr val="tx2"/>
                </a:solidFill>
                <a:latin typeface="+mj-lt"/>
                <a:ea typeface="+mj-ea"/>
                <a:cs typeface="+mj-cs"/>
              </a:rPr>
              <a:t>Land forms in the Middle Course</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2" descr="http://www.stacey.peak-media.co.uk/Wales2003/Severnmeander/2031-04230055.jpg"/>
          <p:cNvPicPr>
            <a:picLocks noChangeAspect="1" noChangeArrowheads="1"/>
          </p:cNvPicPr>
          <p:nvPr/>
        </p:nvPicPr>
        <p:blipFill>
          <a:blip r:embed="rId3" cstate="print"/>
          <a:srcRect/>
          <a:stretch>
            <a:fillRect/>
          </a:stretch>
        </p:blipFill>
        <p:spPr bwMode="auto">
          <a:xfrm>
            <a:off x="3352800" y="2438400"/>
            <a:ext cx="5511801" cy="4133850"/>
          </a:xfrm>
          <a:prstGeom prst="rect">
            <a:avLst/>
          </a:prstGeom>
          <a:noFill/>
        </p:spPr>
      </p:pic>
      <p:sp>
        <p:nvSpPr>
          <p:cNvPr id="10" name="Rectangle 9"/>
          <p:cNvSpPr/>
          <p:nvPr/>
        </p:nvSpPr>
        <p:spPr>
          <a:xfrm>
            <a:off x="0" y="2514600"/>
            <a:ext cx="3276600" cy="4093428"/>
          </a:xfrm>
          <a:prstGeom prst="rect">
            <a:avLst/>
          </a:prstGeom>
        </p:spPr>
        <p:txBody>
          <a:bodyPr wrap="square">
            <a:spAutoFit/>
          </a:bodyPr>
          <a:lstStyle/>
          <a:p>
            <a:pPr algn="just">
              <a:spcBef>
                <a:spcPts val="600"/>
              </a:spcBef>
            </a:pPr>
            <a:r>
              <a:rPr lang="en-GB" sz="2000" dirty="0" smtClean="0"/>
              <a:t>On the inside of the bend the current is less strong, which encourages deposition.  This leads t sand and small pebbles being deposited creating a gentle slip-off slope (or river beach.  An under water current spirals down the river, carrying the eroded material from river cliff down stream to for a slip-off slope.</a:t>
            </a:r>
          </a:p>
        </p:txBody>
      </p:sp>
      <p:sp>
        <p:nvSpPr>
          <p:cNvPr id="11" name="TextBox 10"/>
          <p:cNvSpPr txBox="1"/>
          <p:nvPr/>
        </p:nvSpPr>
        <p:spPr>
          <a:xfrm>
            <a:off x="6019800" y="2819400"/>
            <a:ext cx="2362200" cy="646331"/>
          </a:xfrm>
          <a:prstGeom prst="rect">
            <a:avLst/>
          </a:prstGeom>
          <a:solidFill>
            <a:schemeClr val="bg1">
              <a:alpha val="67000"/>
            </a:schemeClr>
          </a:solidFill>
        </p:spPr>
        <p:txBody>
          <a:bodyPr wrap="square" rtlCol="0">
            <a:spAutoFit/>
          </a:bodyPr>
          <a:lstStyle/>
          <a:p>
            <a:r>
              <a:rPr lang="it-IT" b="1" dirty="0" smtClean="0"/>
              <a:t>River cliff on the outside of the bend</a:t>
            </a:r>
            <a:endParaRPr lang="en-US" b="1" dirty="0"/>
          </a:p>
        </p:txBody>
      </p:sp>
      <p:sp>
        <p:nvSpPr>
          <p:cNvPr id="12" name="TextBox 11"/>
          <p:cNvSpPr txBox="1"/>
          <p:nvPr/>
        </p:nvSpPr>
        <p:spPr>
          <a:xfrm>
            <a:off x="3581400" y="2743200"/>
            <a:ext cx="1752600" cy="923330"/>
          </a:xfrm>
          <a:prstGeom prst="rect">
            <a:avLst/>
          </a:prstGeom>
          <a:solidFill>
            <a:schemeClr val="bg1">
              <a:alpha val="67000"/>
            </a:schemeClr>
          </a:solidFill>
        </p:spPr>
        <p:txBody>
          <a:bodyPr wrap="square" rtlCol="0">
            <a:spAutoFit/>
          </a:bodyPr>
          <a:lstStyle/>
          <a:p>
            <a:r>
              <a:rPr lang="it-IT" b="1" dirty="0" smtClean="0"/>
              <a:t>Slip-slope or river beach on inside of bend</a:t>
            </a:r>
            <a:endParaRPr lang="en-US" b="1" dirty="0"/>
          </a:p>
        </p:txBody>
      </p:sp>
      <p:cxnSp>
        <p:nvCxnSpPr>
          <p:cNvPr id="14" name="Straight Arrow Connector 13"/>
          <p:cNvCxnSpPr>
            <a:stCxn id="12" idx="2"/>
          </p:cNvCxnSpPr>
          <p:nvPr/>
        </p:nvCxnSpPr>
        <p:spPr>
          <a:xfrm flipH="1">
            <a:off x="4267200" y="3666530"/>
            <a:ext cx="190500" cy="13626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p:cNvCxnSpPr>
          <p:nvPr/>
        </p:nvCxnSpPr>
        <p:spPr>
          <a:xfrm flipH="1">
            <a:off x="6858000" y="3465731"/>
            <a:ext cx="342900" cy="15634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r>
              <a:rPr lang="en-US" altLang="en-US"/>
              <a:t>Formation of Meanders</a:t>
            </a:r>
          </a:p>
        </p:txBody>
      </p:sp>
      <p:pic>
        <p:nvPicPr>
          <p:cNvPr id="61443" name="Picture 3"/>
          <p:cNvPicPr>
            <a:picLocks noChangeAspect="1" noChangeArrowheads="1"/>
          </p:cNvPicPr>
          <p:nvPr/>
        </p:nvPicPr>
        <p:blipFill>
          <a:blip r:embed="rId2" cstate="print"/>
          <a:srcRect/>
          <a:stretch>
            <a:fillRect/>
          </a:stretch>
        </p:blipFill>
        <p:spPr bwMode="auto">
          <a:xfrm>
            <a:off x="914400" y="2133600"/>
            <a:ext cx="7646988" cy="3009900"/>
          </a:xfrm>
          <a:prstGeom prst="rect">
            <a:avLst/>
          </a:prstGeom>
          <a:noFill/>
          <a:ln w="38100">
            <a:solidFill>
              <a:srgbClr val="000000"/>
            </a:solidFill>
            <a:miter lim="800000"/>
            <a:headEnd/>
            <a:tailEnd/>
          </a:ln>
        </p:spPr>
      </p:pic>
      <p:sp>
        <p:nvSpPr>
          <p:cNvPr id="61444" name="Line 4"/>
          <p:cNvSpPr>
            <a:spLocks noChangeShapeType="1"/>
          </p:cNvSpPr>
          <p:nvPr/>
        </p:nvSpPr>
        <p:spPr bwMode="auto">
          <a:xfrm flipV="1">
            <a:off x="990600" y="3657600"/>
            <a:ext cx="762000" cy="3810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45" name="Line 5"/>
          <p:cNvSpPr>
            <a:spLocks noChangeShapeType="1"/>
          </p:cNvSpPr>
          <p:nvPr/>
        </p:nvSpPr>
        <p:spPr bwMode="auto">
          <a:xfrm flipV="1">
            <a:off x="1752600" y="3352800"/>
            <a:ext cx="838200" cy="3048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46" name="Line 6"/>
          <p:cNvSpPr>
            <a:spLocks noChangeShapeType="1"/>
          </p:cNvSpPr>
          <p:nvPr/>
        </p:nvSpPr>
        <p:spPr bwMode="auto">
          <a:xfrm>
            <a:off x="2590800" y="3352800"/>
            <a:ext cx="685800" cy="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47" name="Line 7"/>
          <p:cNvSpPr>
            <a:spLocks noChangeShapeType="1"/>
          </p:cNvSpPr>
          <p:nvPr/>
        </p:nvSpPr>
        <p:spPr bwMode="auto">
          <a:xfrm>
            <a:off x="3276600" y="3352800"/>
            <a:ext cx="1447800" cy="6096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48" name="Line 8"/>
          <p:cNvSpPr>
            <a:spLocks noChangeShapeType="1"/>
          </p:cNvSpPr>
          <p:nvPr/>
        </p:nvSpPr>
        <p:spPr bwMode="auto">
          <a:xfrm>
            <a:off x="4724400" y="3962400"/>
            <a:ext cx="1066800" cy="4572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49" name="Line 9"/>
          <p:cNvSpPr>
            <a:spLocks noChangeShapeType="1"/>
          </p:cNvSpPr>
          <p:nvPr/>
        </p:nvSpPr>
        <p:spPr bwMode="auto">
          <a:xfrm>
            <a:off x="5791200" y="4419600"/>
            <a:ext cx="533400" cy="1524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50" name="Line 10"/>
          <p:cNvSpPr>
            <a:spLocks noChangeShapeType="1"/>
          </p:cNvSpPr>
          <p:nvPr/>
        </p:nvSpPr>
        <p:spPr bwMode="auto">
          <a:xfrm flipV="1">
            <a:off x="6324600" y="4572000"/>
            <a:ext cx="457200" cy="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51" name="Line 11"/>
          <p:cNvSpPr>
            <a:spLocks noChangeShapeType="1"/>
          </p:cNvSpPr>
          <p:nvPr/>
        </p:nvSpPr>
        <p:spPr bwMode="auto">
          <a:xfrm flipV="1">
            <a:off x="6781800" y="4267200"/>
            <a:ext cx="762000" cy="3048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1452" name="Line 12"/>
          <p:cNvSpPr>
            <a:spLocks noChangeShapeType="1"/>
          </p:cNvSpPr>
          <p:nvPr/>
        </p:nvSpPr>
        <p:spPr bwMode="auto">
          <a:xfrm flipV="1">
            <a:off x="7543800" y="3657600"/>
            <a:ext cx="914400" cy="609600"/>
          </a:xfrm>
          <a:prstGeom prst="line">
            <a:avLst/>
          </a:prstGeom>
          <a:noFill/>
          <a:ln w="57150">
            <a:solidFill>
              <a:schemeClr val="accent2"/>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ipe(left)">
                                      <p:cBhvr>
                                        <p:cTn id="7" dur="500"/>
                                        <p:tgtEl>
                                          <p:spTgt spid="614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445"/>
                                        </p:tgtEl>
                                        <p:attrNameLst>
                                          <p:attrName>style.visibility</p:attrName>
                                        </p:attrNameLst>
                                      </p:cBhvr>
                                      <p:to>
                                        <p:strVal val="visible"/>
                                      </p:to>
                                    </p:set>
                                    <p:animEffect transition="in" filter="wipe(left)">
                                      <p:cBhvr>
                                        <p:cTn id="11" dur="500"/>
                                        <p:tgtEl>
                                          <p:spTgt spid="614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446"/>
                                        </p:tgtEl>
                                        <p:attrNameLst>
                                          <p:attrName>style.visibility</p:attrName>
                                        </p:attrNameLst>
                                      </p:cBhvr>
                                      <p:to>
                                        <p:strVal val="visible"/>
                                      </p:to>
                                    </p:set>
                                    <p:animEffect transition="in" filter="wipe(left)">
                                      <p:cBhvr>
                                        <p:cTn id="15" dur="500"/>
                                        <p:tgtEl>
                                          <p:spTgt spid="614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447"/>
                                        </p:tgtEl>
                                        <p:attrNameLst>
                                          <p:attrName>style.visibility</p:attrName>
                                        </p:attrNameLst>
                                      </p:cBhvr>
                                      <p:to>
                                        <p:strVal val="visible"/>
                                      </p:to>
                                    </p:set>
                                    <p:animEffect transition="in" filter="wipe(left)">
                                      <p:cBhvr>
                                        <p:cTn id="19" dur="500"/>
                                        <p:tgtEl>
                                          <p:spTgt spid="6144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448"/>
                                        </p:tgtEl>
                                        <p:attrNameLst>
                                          <p:attrName>style.visibility</p:attrName>
                                        </p:attrNameLst>
                                      </p:cBhvr>
                                      <p:to>
                                        <p:strVal val="visible"/>
                                      </p:to>
                                    </p:set>
                                    <p:animEffect transition="in" filter="wipe(left)">
                                      <p:cBhvr>
                                        <p:cTn id="23" dur="500"/>
                                        <p:tgtEl>
                                          <p:spTgt spid="6144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1449"/>
                                        </p:tgtEl>
                                        <p:attrNameLst>
                                          <p:attrName>style.visibility</p:attrName>
                                        </p:attrNameLst>
                                      </p:cBhvr>
                                      <p:to>
                                        <p:strVal val="visible"/>
                                      </p:to>
                                    </p:set>
                                    <p:animEffect transition="in" filter="wipe(left)">
                                      <p:cBhvr>
                                        <p:cTn id="27" dur="500"/>
                                        <p:tgtEl>
                                          <p:spTgt spid="6144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1450"/>
                                        </p:tgtEl>
                                        <p:attrNameLst>
                                          <p:attrName>style.visibility</p:attrName>
                                        </p:attrNameLst>
                                      </p:cBhvr>
                                      <p:to>
                                        <p:strVal val="visible"/>
                                      </p:to>
                                    </p:set>
                                    <p:animEffect transition="in" filter="wipe(left)">
                                      <p:cBhvr>
                                        <p:cTn id="31" dur="500"/>
                                        <p:tgtEl>
                                          <p:spTgt spid="6145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1451"/>
                                        </p:tgtEl>
                                        <p:attrNameLst>
                                          <p:attrName>style.visibility</p:attrName>
                                        </p:attrNameLst>
                                      </p:cBhvr>
                                      <p:to>
                                        <p:strVal val="visible"/>
                                      </p:to>
                                    </p:set>
                                    <p:animEffect transition="in" filter="wipe(left)">
                                      <p:cBhvr>
                                        <p:cTn id="35" dur="500"/>
                                        <p:tgtEl>
                                          <p:spTgt spid="6145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1452"/>
                                        </p:tgtEl>
                                        <p:attrNameLst>
                                          <p:attrName>style.visibility</p:attrName>
                                        </p:attrNameLst>
                                      </p:cBhvr>
                                      <p:to>
                                        <p:strVal val="visible"/>
                                      </p:to>
                                    </p:set>
                                    <p:animEffect transition="in" filter="wipe(left)">
                                      <p:cBhvr>
                                        <p:cTn id="39" dur="5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P spid="61446" grpId="0" animBg="1"/>
      <p:bldP spid="61447" grpId="0" animBg="1"/>
      <p:bldP spid="61448" grpId="0" animBg="1"/>
      <p:bldP spid="61449" grpId="0" animBg="1"/>
      <p:bldP spid="61450" grpId="0" animBg="1"/>
      <p:bldP spid="61451" grpId="0" animBg="1"/>
      <p:bldP spid="614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295400" y="457200"/>
            <a:ext cx="6324600" cy="6111875"/>
          </a:xfrm>
          <a:prstGeom prst="rect">
            <a:avLst/>
          </a:prstGeom>
          <a:noFill/>
          <a:ln w="38100">
            <a:solidFill>
              <a:srgbClr val="000000"/>
            </a:solidFill>
            <a:miter lim="800000"/>
            <a:headEnd/>
            <a:tailEnd/>
          </a:ln>
        </p:spPr>
      </p:pic>
      <p:sp>
        <p:nvSpPr>
          <p:cNvPr id="62467" name="Line 3"/>
          <p:cNvSpPr>
            <a:spLocks noChangeShapeType="1"/>
          </p:cNvSpPr>
          <p:nvPr/>
        </p:nvSpPr>
        <p:spPr bwMode="auto">
          <a:xfrm flipV="1">
            <a:off x="1371600" y="2590800"/>
            <a:ext cx="609600" cy="4572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68" name="Line 4"/>
          <p:cNvSpPr>
            <a:spLocks noChangeShapeType="1"/>
          </p:cNvSpPr>
          <p:nvPr/>
        </p:nvSpPr>
        <p:spPr bwMode="auto">
          <a:xfrm flipV="1">
            <a:off x="1981200" y="2133600"/>
            <a:ext cx="457200" cy="4572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69" name="Line 5"/>
          <p:cNvSpPr>
            <a:spLocks noChangeShapeType="1"/>
          </p:cNvSpPr>
          <p:nvPr/>
        </p:nvSpPr>
        <p:spPr bwMode="auto">
          <a:xfrm flipV="1">
            <a:off x="2438400" y="1752600"/>
            <a:ext cx="457200" cy="3810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0" name="Line 6"/>
          <p:cNvSpPr>
            <a:spLocks noChangeShapeType="1"/>
          </p:cNvSpPr>
          <p:nvPr/>
        </p:nvSpPr>
        <p:spPr bwMode="auto">
          <a:xfrm flipV="1">
            <a:off x="2895600" y="1676400"/>
            <a:ext cx="381000" cy="762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1" name="Line 7"/>
          <p:cNvSpPr>
            <a:spLocks noChangeShapeType="1"/>
          </p:cNvSpPr>
          <p:nvPr/>
        </p:nvSpPr>
        <p:spPr bwMode="auto">
          <a:xfrm>
            <a:off x="3276600" y="1676400"/>
            <a:ext cx="381000" cy="762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2" name="Line 8"/>
          <p:cNvSpPr>
            <a:spLocks noChangeShapeType="1"/>
          </p:cNvSpPr>
          <p:nvPr/>
        </p:nvSpPr>
        <p:spPr bwMode="auto">
          <a:xfrm>
            <a:off x="3657600" y="1752600"/>
            <a:ext cx="381000" cy="2286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3" name="Line 9"/>
          <p:cNvSpPr>
            <a:spLocks noChangeShapeType="1"/>
          </p:cNvSpPr>
          <p:nvPr/>
        </p:nvSpPr>
        <p:spPr bwMode="auto">
          <a:xfrm>
            <a:off x="4038600" y="1981200"/>
            <a:ext cx="381000" cy="3048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4" name="Line 10"/>
          <p:cNvSpPr>
            <a:spLocks noChangeShapeType="1"/>
          </p:cNvSpPr>
          <p:nvPr/>
        </p:nvSpPr>
        <p:spPr bwMode="auto">
          <a:xfrm>
            <a:off x="4419600" y="2286000"/>
            <a:ext cx="381000" cy="3048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5" name="Line 11"/>
          <p:cNvSpPr>
            <a:spLocks noChangeShapeType="1"/>
          </p:cNvSpPr>
          <p:nvPr/>
        </p:nvSpPr>
        <p:spPr bwMode="auto">
          <a:xfrm>
            <a:off x="4800600" y="2590800"/>
            <a:ext cx="381000" cy="3048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6" name="Line 12"/>
          <p:cNvSpPr>
            <a:spLocks noChangeShapeType="1"/>
          </p:cNvSpPr>
          <p:nvPr/>
        </p:nvSpPr>
        <p:spPr bwMode="auto">
          <a:xfrm>
            <a:off x="5181600" y="2895600"/>
            <a:ext cx="381000" cy="2286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7" name="Line 13"/>
          <p:cNvSpPr>
            <a:spLocks noChangeShapeType="1"/>
          </p:cNvSpPr>
          <p:nvPr/>
        </p:nvSpPr>
        <p:spPr bwMode="auto">
          <a:xfrm>
            <a:off x="5562600" y="3124200"/>
            <a:ext cx="381000" cy="762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8" name="Line 14"/>
          <p:cNvSpPr>
            <a:spLocks noChangeShapeType="1"/>
          </p:cNvSpPr>
          <p:nvPr/>
        </p:nvSpPr>
        <p:spPr bwMode="auto">
          <a:xfrm flipV="1">
            <a:off x="5943600" y="3048000"/>
            <a:ext cx="304800" cy="1524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79" name="Line 15"/>
          <p:cNvSpPr>
            <a:spLocks noChangeShapeType="1"/>
          </p:cNvSpPr>
          <p:nvPr/>
        </p:nvSpPr>
        <p:spPr bwMode="auto">
          <a:xfrm flipV="1">
            <a:off x="6248400" y="2667000"/>
            <a:ext cx="457200" cy="3810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80" name="Line 16"/>
          <p:cNvSpPr>
            <a:spLocks noChangeShapeType="1"/>
          </p:cNvSpPr>
          <p:nvPr/>
        </p:nvSpPr>
        <p:spPr bwMode="auto">
          <a:xfrm flipV="1">
            <a:off x="6705600" y="2209800"/>
            <a:ext cx="304800" cy="4572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81" name="Line 17"/>
          <p:cNvSpPr>
            <a:spLocks noChangeShapeType="1"/>
          </p:cNvSpPr>
          <p:nvPr/>
        </p:nvSpPr>
        <p:spPr bwMode="auto">
          <a:xfrm flipV="1">
            <a:off x="7010400" y="1905000"/>
            <a:ext cx="381000" cy="304800"/>
          </a:xfrm>
          <a:prstGeom prst="line">
            <a:avLst/>
          </a:prstGeom>
          <a:noFill/>
          <a:ln w="57150">
            <a:solidFill>
              <a:schemeClr val="accent2"/>
            </a:solidFill>
            <a:round/>
            <a:headEnd/>
            <a:tailEnd type="triangle" w="med" len="med"/>
          </a:ln>
          <a:effectLst/>
        </p:spPr>
        <p:txBody>
          <a:bodyPr wrap="none" anchor="ctr"/>
          <a:lstStyle/>
          <a:p>
            <a:endParaRPr lang="en-US"/>
          </a:p>
        </p:txBody>
      </p:sp>
      <p:sp>
        <p:nvSpPr>
          <p:cNvPr id="62482" name="Line 18"/>
          <p:cNvSpPr>
            <a:spLocks noChangeShapeType="1"/>
          </p:cNvSpPr>
          <p:nvPr/>
        </p:nvSpPr>
        <p:spPr bwMode="auto">
          <a:xfrm flipV="1">
            <a:off x="7391400" y="1828800"/>
            <a:ext cx="228600" cy="76200"/>
          </a:xfrm>
          <a:prstGeom prst="line">
            <a:avLst/>
          </a:prstGeom>
          <a:noFill/>
          <a:ln w="57150">
            <a:solidFill>
              <a:schemeClr val="accent2"/>
            </a:solidFill>
            <a:round/>
            <a:headEnd/>
            <a:tailEnd/>
          </a:ln>
          <a:effectLst/>
        </p:spPr>
        <p:txBody>
          <a:bodyPr wrap="none" anchor="ctr"/>
          <a:lstStyle/>
          <a:p>
            <a:endParaRPr lang="en-US"/>
          </a:p>
        </p:txBody>
      </p:sp>
      <p:sp>
        <p:nvSpPr>
          <p:cNvPr id="62483" name="Text Box 19"/>
          <p:cNvSpPr txBox="1">
            <a:spLocks noChangeArrowheads="1"/>
          </p:cNvSpPr>
          <p:nvPr/>
        </p:nvSpPr>
        <p:spPr bwMode="auto">
          <a:xfrm>
            <a:off x="304800" y="3124201"/>
            <a:ext cx="2514600" cy="1569660"/>
          </a:xfrm>
          <a:prstGeom prst="rect">
            <a:avLst/>
          </a:prstGeom>
          <a:solidFill>
            <a:schemeClr val="bg1"/>
          </a:solidFill>
          <a:ln w="9525">
            <a:noFill/>
            <a:miter lim="800000"/>
            <a:headEnd/>
            <a:tailEnd/>
          </a:ln>
          <a:effectLst/>
        </p:spPr>
        <p:txBody>
          <a:bodyPr wrap="square">
            <a:spAutoFit/>
          </a:bodyPr>
          <a:lstStyle/>
          <a:p>
            <a:pPr>
              <a:spcBef>
                <a:spcPct val="50000"/>
              </a:spcBef>
            </a:pPr>
            <a:r>
              <a:rPr lang="en-US" altLang="en-US" sz="3200" dirty="0" smtClean="0">
                <a:latin typeface="Times"/>
              </a:rPr>
              <a:t>Slip slope or river beach deposits</a:t>
            </a:r>
            <a:endParaRPr lang="en-US" altLang="en-US" sz="3200" dirty="0">
              <a:latin typeface="Times"/>
            </a:endParaRPr>
          </a:p>
        </p:txBody>
      </p:sp>
      <p:sp>
        <p:nvSpPr>
          <p:cNvPr id="62484" name="Line 20"/>
          <p:cNvSpPr>
            <a:spLocks noChangeShapeType="1"/>
          </p:cNvSpPr>
          <p:nvPr/>
        </p:nvSpPr>
        <p:spPr bwMode="auto">
          <a:xfrm flipV="1">
            <a:off x="2514600" y="2286000"/>
            <a:ext cx="762000" cy="14478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62485" name="Line 21"/>
          <p:cNvSpPr>
            <a:spLocks noChangeShapeType="1"/>
          </p:cNvSpPr>
          <p:nvPr/>
        </p:nvSpPr>
        <p:spPr bwMode="auto">
          <a:xfrm>
            <a:off x="2514600" y="3733800"/>
            <a:ext cx="914400" cy="1066800"/>
          </a:xfrm>
          <a:prstGeom prst="line">
            <a:avLst/>
          </a:prstGeom>
          <a:noFill/>
          <a:ln w="3810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wipe(left)">
                                      <p:cBhvr>
                                        <p:cTn id="7" dur="500"/>
                                        <p:tgtEl>
                                          <p:spTgt spid="624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wipe(left)">
                                      <p:cBhvr>
                                        <p:cTn id="11" dur="500"/>
                                        <p:tgtEl>
                                          <p:spTgt spid="6246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2469"/>
                                        </p:tgtEl>
                                        <p:attrNameLst>
                                          <p:attrName>style.visibility</p:attrName>
                                        </p:attrNameLst>
                                      </p:cBhvr>
                                      <p:to>
                                        <p:strVal val="visible"/>
                                      </p:to>
                                    </p:set>
                                    <p:animEffect transition="in" filter="wipe(left)">
                                      <p:cBhvr>
                                        <p:cTn id="15" dur="500"/>
                                        <p:tgtEl>
                                          <p:spTgt spid="624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470"/>
                                        </p:tgtEl>
                                        <p:attrNameLst>
                                          <p:attrName>style.visibility</p:attrName>
                                        </p:attrNameLst>
                                      </p:cBhvr>
                                      <p:to>
                                        <p:strVal val="visible"/>
                                      </p:to>
                                    </p:set>
                                    <p:animEffect transition="in" filter="wipe(left)">
                                      <p:cBhvr>
                                        <p:cTn id="19" dur="500"/>
                                        <p:tgtEl>
                                          <p:spTgt spid="6247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2471"/>
                                        </p:tgtEl>
                                        <p:attrNameLst>
                                          <p:attrName>style.visibility</p:attrName>
                                        </p:attrNameLst>
                                      </p:cBhvr>
                                      <p:to>
                                        <p:strVal val="visible"/>
                                      </p:to>
                                    </p:set>
                                    <p:animEffect transition="in" filter="wipe(left)">
                                      <p:cBhvr>
                                        <p:cTn id="23" dur="500"/>
                                        <p:tgtEl>
                                          <p:spTgt spid="6247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472"/>
                                        </p:tgtEl>
                                        <p:attrNameLst>
                                          <p:attrName>style.visibility</p:attrName>
                                        </p:attrNameLst>
                                      </p:cBhvr>
                                      <p:to>
                                        <p:strVal val="visible"/>
                                      </p:to>
                                    </p:set>
                                    <p:animEffect transition="in" filter="wipe(left)">
                                      <p:cBhvr>
                                        <p:cTn id="27" dur="500"/>
                                        <p:tgtEl>
                                          <p:spTgt spid="6247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2473"/>
                                        </p:tgtEl>
                                        <p:attrNameLst>
                                          <p:attrName>style.visibility</p:attrName>
                                        </p:attrNameLst>
                                      </p:cBhvr>
                                      <p:to>
                                        <p:strVal val="visible"/>
                                      </p:to>
                                    </p:set>
                                    <p:animEffect transition="in" filter="wipe(left)">
                                      <p:cBhvr>
                                        <p:cTn id="31" dur="500"/>
                                        <p:tgtEl>
                                          <p:spTgt spid="6247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2474"/>
                                        </p:tgtEl>
                                        <p:attrNameLst>
                                          <p:attrName>style.visibility</p:attrName>
                                        </p:attrNameLst>
                                      </p:cBhvr>
                                      <p:to>
                                        <p:strVal val="visible"/>
                                      </p:to>
                                    </p:set>
                                    <p:animEffect transition="in" filter="wipe(left)">
                                      <p:cBhvr>
                                        <p:cTn id="35" dur="500"/>
                                        <p:tgtEl>
                                          <p:spTgt spid="6247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2475"/>
                                        </p:tgtEl>
                                        <p:attrNameLst>
                                          <p:attrName>style.visibility</p:attrName>
                                        </p:attrNameLst>
                                      </p:cBhvr>
                                      <p:to>
                                        <p:strVal val="visible"/>
                                      </p:to>
                                    </p:set>
                                    <p:animEffect transition="in" filter="wipe(left)">
                                      <p:cBhvr>
                                        <p:cTn id="39" dur="500"/>
                                        <p:tgtEl>
                                          <p:spTgt spid="6247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2476"/>
                                        </p:tgtEl>
                                        <p:attrNameLst>
                                          <p:attrName>style.visibility</p:attrName>
                                        </p:attrNameLst>
                                      </p:cBhvr>
                                      <p:to>
                                        <p:strVal val="visible"/>
                                      </p:to>
                                    </p:set>
                                    <p:animEffect transition="in" filter="wipe(left)">
                                      <p:cBhvr>
                                        <p:cTn id="43" dur="500"/>
                                        <p:tgtEl>
                                          <p:spTgt spid="6247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2477"/>
                                        </p:tgtEl>
                                        <p:attrNameLst>
                                          <p:attrName>style.visibility</p:attrName>
                                        </p:attrNameLst>
                                      </p:cBhvr>
                                      <p:to>
                                        <p:strVal val="visible"/>
                                      </p:to>
                                    </p:set>
                                    <p:animEffect transition="in" filter="wipe(left)">
                                      <p:cBhvr>
                                        <p:cTn id="47" dur="500"/>
                                        <p:tgtEl>
                                          <p:spTgt spid="6247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2478"/>
                                        </p:tgtEl>
                                        <p:attrNameLst>
                                          <p:attrName>style.visibility</p:attrName>
                                        </p:attrNameLst>
                                      </p:cBhvr>
                                      <p:to>
                                        <p:strVal val="visible"/>
                                      </p:to>
                                    </p:set>
                                    <p:animEffect transition="in" filter="wipe(left)">
                                      <p:cBhvr>
                                        <p:cTn id="51" dur="500"/>
                                        <p:tgtEl>
                                          <p:spTgt spid="6247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62479"/>
                                        </p:tgtEl>
                                        <p:attrNameLst>
                                          <p:attrName>style.visibility</p:attrName>
                                        </p:attrNameLst>
                                      </p:cBhvr>
                                      <p:to>
                                        <p:strVal val="visible"/>
                                      </p:to>
                                    </p:set>
                                    <p:animEffect transition="in" filter="wipe(left)">
                                      <p:cBhvr>
                                        <p:cTn id="55" dur="500"/>
                                        <p:tgtEl>
                                          <p:spTgt spid="6247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62480"/>
                                        </p:tgtEl>
                                        <p:attrNameLst>
                                          <p:attrName>style.visibility</p:attrName>
                                        </p:attrNameLst>
                                      </p:cBhvr>
                                      <p:to>
                                        <p:strVal val="visible"/>
                                      </p:to>
                                    </p:set>
                                    <p:animEffect transition="in" filter="wipe(left)">
                                      <p:cBhvr>
                                        <p:cTn id="59" dur="500"/>
                                        <p:tgtEl>
                                          <p:spTgt spid="62480"/>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2481"/>
                                        </p:tgtEl>
                                        <p:attrNameLst>
                                          <p:attrName>style.visibility</p:attrName>
                                        </p:attrNameLst>
                                      </p:cBhvr>
                                      <p:to>
                                        <p:strVal val="visible"/>
                                      </p:to>
                                    </p:set>
                                    <p:animEffect transition="in" filter="wipe(left)">
                                      <p:cBhvr>
                                        <p:cTn id="63" dur="500"/>
                                        <p:tgtEl>
                                          <p:spTgt spid="6248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62482"/>
                                        </p:tgtEl>
                                        <p:attrNameLst>
                                          <p:attrName>style.visibility</p:attrName>
                                        </p:attrNameLst>
                                      </p:cBhvr>
                                      <p:to>
                                        <p:strVal val="visible"/>
                                      </p:to>
                                    </p:set>
                                    <p:animEffect transition="in" filter="wipe(left)">
                                      <p:cBhvr>
                                        <p:cTn id="67" dur="500"/>
                                        <p:tgtEl>
                                          <p:spTgt spid="62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nimBg="1"/>
      <p:bldP spid="62469" grpId="0" animBg="1"/>
      <p:bldP spid="62470" grpId="0" animBg="1"/>
      <p:bldP spid="62471" grpId="0" animBg="1"/>
      <p:bldP spid="62472" grpId="0" animBg="1"/>
      <p:bldP spid="62473" grpId="0" animBg="1"/>
      <p:bldP spid="62474" grpId="0" animBg="1"/>
      <p:bldP spid="62475" grpId="0" animBg="1"/>
      <p:bldP spid="62476" grpId="0" animBg="1"/>
      <p:bldP spid="62477" grpId="0" animBg="1"/>
      <p:bldP spid="62478" grpId="0" animBg="1"/>
      <p:bldP spid="62479" grpId="0" animBg="1"/>
      <p:bldP spid="62480" grpId="0" animBg="1"/>
      <p:bldP spid="62481" grpId="0" animBg="1"/>
      <p:bldP spid="624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685800" y="152400"/>
            <a:ext cx="7772400" cy="1143000"/>
          </a:xfrm>
        </p:spPr>
        <p:txBody>
          <a:bodyPr>
            <a:normAutofit fontScale="90000"/>
          </a:bodyPr>
          <a:lstStyle/>
          <a:p>
            <a:r>
              <a:rPr lang="en-GB"/>
              <a:t>Meander, R. Lavant, Chichester</a:t>
            </a:r>
          </a:p>
        </p:txBody>
      </p:sp>
      <p:pic>
        <p:nvPicPr>
          <p:cNvPr id="37891" name="Picture 3" descr="Lavant-meander2"/>
          <p:cNvPicPr>
            <a:picLocks noChangeAspect="1" noChangeArrowheads="1"/>
          </p:cNvPicPr>
          <p:nvPr/>
        </p:nvPicPr>
        <p:blipFill>
          <a:blip r:embed="rId2" cstate="print"/>
          <a:srcRect/>
          <a:stretch>
            <a:fillRect/>
          </a:stretch>
        </p:blipFill>
        <p:spPr bwMode="auto">
          <a:xfrm>
            <a:off x="827088" y="1371600"/>
            <a:ext cx="7632700" cy="486568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a:solidFill>
            <a:schemeClr val="bg1"/>
          </a:solidFill>
        </p:spPr>
        <p:txBody>
          <a:bodyPr>
            <a:noAutofit/>
          </a:bodyPr>
          <a:lstStyle/>
          <a:p>
            <a:r>
              <a:rPr lang="en-US" sz="3200" dirty="0" smtClean="0"/>
              <a:t>You need to know that weathering involves the breakdown of rock in situ and how it is different to erosion</a:t>
            </a:r>
            <a:endParaRPr lang="en-US" sz="3200" dirty="0"/>
          </a:p>
        </p:txBody>
      </p:sp>
      <p:sp>
        <p:nvSpPr>
          <p:cNvPr id="3" name="Content Placeholder 2"/>
          <p:cNvSpPr>
            <a:spLocks noGrp="1"/>
          </p:cNvSpPr>
          <p:nvPr>
            <p:ph idx="1"/>
          </p:nvPr>
        </p:nvSpPr>
        <p:spPr/>
        <p:txBody>
          <a:bodyPr>
            <a:normAutofit fontScale="92500"/>
          </a:bodyPr>
          <a:lstStyle/>
          <a:p>
            <a:pPr marL="0" indent="0">
              <a:buNone/>
            </a:pPr>
            <a:r>
              <a:rPr lang="en-GB" sz="3200" b="1" u="sng" spc="600" dirty="0" smtClean="0">
                <a:solidFill>
                  <a:schemeClr val="tx2">
                    <a:lumMod val="50000"/>
                  </a:schemeClr>
                </a:solidFill>
                <a:effectLst>
                  <a:outerShdw blurRad="38100" dist="38100" dir="2700000" algn="tl">
                    <a:srgbClr val="000000">
                      <a:alpha val="43137"/>
                    </a:srgbClr>
                  </a:outerShdw>
                </a:effectLst>
              </a:rPr>
              <a:t>Weathering:</a:t>
            </a:r>
          </a:p>
          <a:p>
            <a:pPr marL="285750" indent="-285750"/>
            <a:r>
              <a:rPr lang="en-GB" dirty="0" smtClean="0"/>
              <a:t>Rocks that are exposed to air, water, changes in temperature and vegetation become vulnerable to weathering. Weathering is the disintegration (breaking up) and decay (decomposition) of rocks where they are formed. It </a:t>
            </a:r>
            <a:r>
              <a:rPr lang="en-GB" u="sng" dirty="0" smtClean="0"/>
              <a:t>does not</a:t>
            </a:r>
            <a:r>
              <a:rPr lang="en-GB" dirty="0" smtClean="0"/>
              <a:t> involve the movement of material (erosion).</a:t>
            </a:r>
          </a:p>
          <a:p>
            <a:pPr marL="0" indent="0">
              <a:buNone/>
            </a:pPr>
            <a:endParaRPr lang="en-GB" dirty="0" smtClean="0"/>
          </a:p>
          <a:p>
            <a:pPr marL="0" lvl="0" indent="0">
              <a:buNone/>
              <a:defRPr/>
            </a:pPr>
            <a:r>
              <a:rPr lang="en-GB" sz="3200" b="1" u="sng" spc="600" dirty="0" smtClean="0">
                <a:solidFill>
                  <a:schemeClr val="tx2">
                    <a:lumMod val="50000"/>
                  </a:schemeClr>
                </a:solidFill>
                <a:effectLst>
                  <a:outerShdw blurRad="38100" dist="38100" dir="2700000" algn="tl">
                    <a:srgbClr val="000000">
                      <a:alpha val="43137"/>
                    </a:srgbClr>
                  </a:outerShdw>
                </a:effectLst>
              </a:rPr>
              <a:t>Erosion:</a:t>
            </a:r>
          </a:p>
          <a:p>
            <a:pPr lvl="0"/>
            <a:r>
              <a:rPr lang="en-US" dirty="0" smtClean="0"/>
              <a:t>Erosion is the wearing away of this rock and the removal of the weathered material.</a:t>
            </a:r>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Lavant-meander2"/>
          <p:cNvPicPr>
            <a:picLocks noChangeAspect="1" noChangeArrowheads="1"/>
          </p:cNvPicPr>
          <p:nvPr/>
        </p:nvPicPr>
        <p:blipFill>
          <a:blip r:embed="rId2" cstate="print"/>
          <a:srcRect/>
          <a:stretch>
            <a:fillRect/>
          </a:stretch>
        </p:blipFill>
        <p:spPr bwMode="auto">
          <a:xfrm>
            <a:off x="1752600" y="1371600"/>
            <a:ext cx="6996113" cy="4656138"/>
          </a:xfrm>
          <a:prstGeom prst="rect">
            <a:avLst/>
          </a:prstGeom>
          <a:noFill/>
        </p:spPr>
      </p:pic>
      <p:sp>
        <p:nvSpPr>
          <p:cNvPr id="38914" name="Rectangle 2"/>
          <p:cNvSpPr>
            <a:spLocks noGrp="1" noRot="1" noChangeArrowheads="1"/>
          </p:cNvSpPr>
          <p:nvPr>
            <p:ph type="title"/>
          </p:nvPr>
        </p:nvSpPr>
        <p:spPr>
          <a:xfrm>
            <a:off x="685800" y="152400"/>
            <a:ext cx="7772400" cy="1143000"/>
          </a:xfrm>
        </p:spPr>
        <p:txBody>
          <a:bodyPr>
            <a:normAutofit fontScale="90000"/>
          </a:bodyPr>
          <a:lstStyle/>
          <a:p>
            <a:r>
              <a:rPr lang="en-GB"/>
              <a:t>Meander, R. Lavant, Chichester</a:t>
            </a:r>
          </a:p>
        </p:txBody>
      </p:sp>
      <p:sp>
        <p:nvSpPr>
          <p:cNvPr id="38915" name="Text Box 3"/>
          <p:cNvSpPr txBox="1">
            <a:spLocks noChangeArrowheads="1"/>
          </p:cNvSpPr>
          <p:nvPr/>
        </p:nvSpPr>
        <p:spPr bwMode="auto">
          <a:xfrm>
            <a:off x="6934200" y="1752600"/>
            <a:ext cx="2209800" cy="396875"/>
          </a:xfrm>
          <a:prstGeom prst="rect">
            <a:avLst/>
          </a:prstGeom>
          <a:noFill/>
          <a:ln w="9525">
            <a:noFill/>
            <a:miter lim="800000"/>
            <a:headEnd/>
            <a:tailEnd/>
          </a:ln>
          <a:effectLst/>
        </p:spPr>
        <p:txBody>
          <a:bodyPr>
            <a:spAutoFit/>
          </a:bodyPr>
          <a:lstStyle/>
          <a:p>
            <a:pPr>
              <a:spcBef>
                <a:spcPct val="50000"/>
              </a:spcBef>
            </a:pPr>
            <a:r>
              <a:rPr lang="en-GB" sz="2000" b="1">
                <a:solidFill>
                  <a:schemeClr val="tx2"/>
                </a:solidFill>
                <a:latin typeface="Times New Roman" pitchFamily="18" charset="0"/>
              </a:rPr>
              <a:t>Floodplain</a:t>
            </a:r>
          </a:p>
        </p:txBody>
      </p:sp>
      <p:sp>
        <p:nvSpPr>
          <p:cNvPr id="38917" name="Text Box 5"/>
          <p:cNvSpPr txBox="1">
            <a:spLocks noChangeArrowheads="1"/>
          </p:cNvSpPr>
          <p:nvPr/>
        </p:nvSpPr>
        <p:spPr bwMode="auto">
          <a:xfrm>
            <a:off x="1403350" y="5949950"/>
            <a:ext cx="4968875" cy="701675"/>
          </a:xfrm>
          <a:prstGeom prst="rect">
            <a:avLst/>
          </a:prstGeom>
          <a:noFill/>
          <a:ln w="25400">
            <a:noFill/>
            <a:miter lim="800000"/>
            <a:headEnd/>
            <a:tailEnd/>
          </a:ln>
          <a:effectLst/>
        </p:spPr>
        <p:txBody>
          <a:bodyPr>
            <a:spAutoFit/>
          </a:bodyPr>
          <a:lstStyle/>
          <a:p>
            <a:pPr>
              <a:spcBef>
                <a:spcPct val="50000"/>
              </a:spcBef>
            </a:pPr>
            <a:r>
              <a:rPr lang="en-GB" sz="2000" b="1" dirty="0">
                <a:solidFill>
                  <a:schemeClr val="tx2"/>
                </a:solidFill>
                <a:latin typeface="Times New Roman" pitchFamily="18" charset="0"/>
              </a:rPr>
              <a:t>Point bar</a:t>
            </a:r>
            <a:r>
              <a:rPr lang="en-GB" sz="2000" dirty="0">
                <a:latin typeface="Times New Roman" pitchFamily="18" charset="0"/>
              </a:rPr>
              <a:t> deposits on the inner meander bend where there is low energy</a:t>
            </a:r>
          </a:p>
        </p:txBody>
      </p:sp>
      <p:sp>
        <p:nvSpPr>
          <p:cNvPr id="38918" name="Line 6"/>
          <p:cNvSpPr>
            <a:spLocks noChangeShapeType="1"/>
          </p:cNvSpPr>
          <p:nvPr/>
        </p:nvSpPr>
        <p:spPr bwMode="auto">
          <a:xfrm flipV="1">
            <a:off x="4427538" y="4724400"/>
            <a:ext cx="215900" cy="1368425"/>
          </a:xfrm>
          <a:prstGeom prst="line">
            <a:avLst/>
          </a:prstGeom>
          <a:noFill/>
          <a:ln w="38100">
            <a:solidFill>
              <a:srgbClr val="FF6600"/>
            </a:solidFill>
            <a:round/>
            <a:headEnd/>
            <a:tailEnd type="triangle" w="med" len="med"/>
          </a:ln>
          <a:effectLst/>
        </p:spPr>
        <p:txBody>
          <a:bodyPr wrap="none" anchor="ctr"/>
          <a:lstStyle/>
          <a:p>
            <a:endParaRPr lang="en-US"/>
          </a:p>
        </p:txBody>
      </p:sp>
      <p:sp>
        <p:nvSpPr>
          <p:cNvPr id="38919" name="Line 7"/>
          <p:cNvSpPr>
            <a:spLocks noChangeShapeType="1"/>
          </p:cNvSpPr>
          <p:nvPr/>
        </p:nvSpPr>
        <p:spPr bwMode="auto">
          <a:xfrm flipH="1">
            <a:off x="6300788" y="1981200"/>
            <a:ext cx="709612" cy="1016000"/>
          </a:xfrm>
          <a:prstGeom prst="line">
            <a:avLst/>
          </a:prstGeom>
          <a:noFill/>
          <a:ln w="25400">
            <a:solidFill>
              <a:srgbClr val="FF6600"/>
            </a:solidFill>
            <a:round/>
            <a:headEnd/>
            <a:tailEnd type="triangle" w="med" len="med"/>
          </a:ln>
          <a:effectLst/>
        </p:spPr>
        <p:txBody>
          <a:bodyPr wrap="none" anchor="ctr"/>
          <a:lstStyle/>
          <a:p>
            <a:endParaRPr lang="en-US"/>
          </a:p>
        </p:txBody>
      </p:sp>
      <p:sp>
        <p:nvSpPr>
          <p:cNvPr id="38920" name="Text Box 8"/>
          <p:cNvSpPr txBox="1">
            <a:spLocks noChangeArrowheads="1"/>
          </p:cNvSpPr>
          <p:nvPr/>
        </p:nvSpPr>
        <p:spPr bwMode="auto">
          <a:xfrm>
            <a:off x="7380288" y="3141663"/>
            <a:ext cx="1439862" cy="366712"/>
          </a:xfrm>
          <a:prstGeom prst="rect">
            <a:avLst/>
          </a:prstGeom>
          <a:noFill/>
          <a:ln w="9525">
            <a:noFill/>
            <a:miter lim="800000"/>
            <a:headEnd/>
            <a:tailEnd/>
          </a:ln>
          <a:effectLst/>
        </p:spPr>
        <p:txBody>
          <a:bodyPr>
            <a:spAutoFit/>
          </a:bodyPr>
          <a:lstStyle/>
          <a:p>
            <a:pPr>
              <a:spcBef>
                <a:spcPct val="50000"/>
              </a:spcBef>
            </a:pPr>
            <a:r>
              <a:rPr lang="en-GB" b="1">
                <a:solidFill>
                  <a:schemeClr val="folHlink"/>
                </a:solidFill>
              </a:rPr>
              <a:t>River Cliff</a:t>
            </a:r>
            <a:r>
              <a:rPr lang="en-GB"/>
              <a:t> </a:t>
            </a:r>
            <a:endParaRPr lang="en-US"/>
          </a:p>
        </p:txBody>
      </p:sp>
      <p:sp>
        <p:nvSpPr>
          <p:cNvPr id="38921" name="Line 9"/>
          <p:cNvSpPr>
            <a:spLocks noChangeShapeType="1"/>
          </p:cNvSpPr>
          <p:nvPr/>
        </p:nvSpPr>
        <p:spPr bwMode="auto">
          <a:xfrm flipH="1">
            <a:off x="7885113" y="3500438"/>
            <a:ext cx="71437" cy="649287"/>
          </a:xfrm>
          <a:prstGeom prst="line">
            <a:avLst/>
          </a:prstGeom>
          <a:noFill/>
          <a:ln w="38100">
            <a:solidFill>
              <a:srgbClr val="FF0000"/>
            </a:solidFill>
            <a:round/>
            <a:headEnd/>
            <a:tailEnd type="triangle" w="med" len="med"/>
          </a:ln>
          <a:effectLst/>
        </p:spPr>
        <p:txBody>
          <a:bodyPr/>
          <a:lstStyle/>
          <a:p>
            <a:endParaRPr lang="en-US"/>
          </a:p>
        </p:txBody>
      </p:sp>
      <p:sp>
        <p:nvSpPr>
          <p:cNvPr id="38922" name="Text Box 10"/>
          <p:cNvSpPr txBox="1">
            <a:spLocks noChangeArrowheads="1"/>
          </p:cNvSpPr>
          <p:nvPr/>
        </p:nvSpPr>
        <p:spPr bwMode="auto">
          <a:xfrm>
            <a:off x="395288" y="2997200"/>
            <a:ext cx="1814512" cy="366713"/>
          </a:xfrm>
          <a:prstGeom prst="rect">
            <a:avLst/>
          </a:prstGeom>
          <a:solidFill>
            <a:schemeClr val="tx2">
              <a:lumMod val="75000"/>
              <a:alpha val="61000"/>
            </a:schemeClr>
          </a:solidFill>
          <a:ln w="9525">
            <a:noFill/>
            <a:miter lim="800000"/>
            <a:headEnd/>
            <a:tailEnd/>
          </a:ln>
          <a:effectLst/>
        </p:spPr>
        <p:txBody>
          <a:bodyPr wrap="square">
            <a:spAutoFit/>
          </a:bodyPr>
          <a:lstStyle/>
          <a:p>
            <a:pPr>
              <a:spcBef>
                <a:spcPct val="50000"/>
              </a:spcBef>
            </a:pPr>
            <a:r>
              <a:rPr lang="en-GB" b="1" dirty="0">
                <a:solidFill>
                  <a:schemeClr val="folHlink"/>
                </a:solidFill>
              </a:rPr>
              <a:t>Slip-Off Slope</a:t>
            </a:r>
            <a:endParaRPr lang="en-US" b="1" dirty="0">
              <a:solidFill>
                <a:schemeClr val="folHlink"/>
              </a:solidFill>
            </a:endParaRPr>
          </a:p>
        </p:txBody>
      </p:sp>
      <p:sp>
        <p:nvSpPr>
          <p:cNvPr id="38923" name="Line 11"/>
          <p:cNvSpPr>
            <a:spLocks noChangeShapeType="1"/>
          </p:cNvSpPr>
          <p:nvPr/>
        </p:nvSpPr>
        <p:spPr bwMode="auto">
          <a:xfrm>
            <a:off x="1547813" y="3357563"/>
            <a:ext cx="1152525" cy="719137"/>
          </a:xfrm>
          <a:prstGeom prst="line">
            <a:avLst/>
          </a:prstGeom>
          <a:noFill/>
          <a:ln w="38100">
            <a:solidFill>
              <a:srgbClr val="FF0000"/>
            </a:solidFill>
            <a:round/>
            <a:headEnd/>
            <a:tailEnd type="triangle" w="med" len="med"/>
          </a:ln>
          <a:effectLst/>
        </p:spPr>
        <p:txBody>
          <a:bodyPr/>
          <a:lstStyle/>
          <a:p>
            <a:endParaRPr lang="en-US"/>
          </a:p>
        </p:txBody>
      </p:sp>
      <p:sp>
        <p:nvSpPr>
          <p:cNvPr id="38924" name="Text Box 12"/>
          <p:cNvSpPr txBox="1">
            <a:spLocks noChangeArrowheads="1"/>
          </p:cNvSpPr>
          <p:nvPr/>
        </p:nvSpPr>
        <p:spPr bwMode="auto">
          <a:xfrm>
            <a:off x="4876800" y="1371600"/>
            <a:ext cx="3600450" cy="701675"/>
          </a:xfrm>
          <a:prstGeom prst="rect">
            <a:avLst/>
          </a:prstGeom>
          <a:solidFill>
            <a:schemeClr val="bg1">
              <a:alpha val="46000"/>
            </a:schemeClr>
          </a:solidFill>
          <a:ln w="9525">
            <a:noFill/>
            <a:miter lim="800000"/>
            <a:headEnd/>
            <a:tailEnd/>
          </a:ln>
          <a:effectLst>
            <a:outerShdw dist="35921" dir="2700000" algn="ctr" rotWithShape="0">
              <a:schemeClr val="bg2"/>
            </a:outerShdw>
          </a:effectLst>
        </p:spPr>
        <p:txBody>
          <a:bodyPr>
            <a:spAutoFit/>
          </a:bodyPr>
          <a:lstStyle/>
          <a:p>
            <a:pPr>
              <a:spcBef>
                <a:spcPct val="50000"/>
              </a:spcBef>
            </a:pPr>
            <a:r>
              <a:rPr lang="en-GB" sz="2000" b="1" dirty="0">
                <a:solidFill>
                  <a:schemeClr val="tx2">
                    <a:lumMod val="75000"/>
                  </a:schemeClr>
                </a:solidFill>
              </a:rPr>
              <a:t>WHAT DO THE ARROWS POINT TO?</a:t>
            </a:r>
            <a:endParaRPr lang="en-US" sz="2000" b="1" dirty="0">
              <a:solidFill>
                <a:schemeClr val="tx2">
                  <a:lumMod val="75000"/>
                </a:schemeClr>
              </a:solidFill>
            </a:endParaRPr>
          </a:p>
        </p:txBody>
      </p:sp>
      <p:sp>
        <p:nvSpPr>
          <p:cNvPr id="38925" name="Text Box 13"/>
          <p:cNvSpPr txBox="1">
            <a:spLocks noChangeArrowheads="1"/>
          </p:cNvSpPr>
          <p:nvPr/>
        </p:nvSpPr>
        <p:spPr bwMode="auto">
          <a:xfrm>
            <a:off x="1" y="1628775"/>
            <a:ext cx="1676400" cy="1323439"/>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spcBef>
                <a:spcPct val="50000"/>
              </a:spcBef>
            </a:pPr>
            <a:r>
              <a:rPr lang="en-GB" sz="2000" b="1" dirty="0">
                <a:solidFill>
                  <a:schemeClr val="tx2">
                    <a:lumMod val="75000"/>
                  </a:schemeClr>
                </a:solidFill>
              </a:rPr>
              <a:t>WHICH WAY IS THIS MEANDER MOVING?</a:t>
            </a:r>
            <a:endParaRPr lang="en-US" sz="2000" b="1" dirty="0">
              <a:solidFill>
                <a:schemeClr val="tx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8924"/>
                                        </p:tgtEl>
                                        <p:attrNameLst>
                                          <p:attrName>style.visibility</p:attrName>
                                        </p:attrNameLst>
                                      </p:cBhvr>
                                      <p:to>
                                        <p:strVal val="visible"/>
                                      </p:to>
                                    </p:set>
                                    <p:anim to="" calcmode="lin" valueType="num">
                                      <p:cBhvr>
                                        <p:cTn id="7" dur="1" fill="hold"/>
                                        <p:tgtEl>
                                          <p:spTgt spid="3892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8918"/>
                                        </p:tgtEl>
                                        <p:attrNameLst>
                                          <p:attrName>style.visibility</p:attrName>
                                        </p:attrNameLst>
                                      </p:cBhvr>
                                      <p:to>
                                        <p:strVal val="visible"/>
                                      </p:to>
                                    </p:set>
                                    <p:anim to="" calcmode="lin" valueType="num">
                                      <p:cBhvr>
                                        <p:cTn id="11" dur="1" fill="hold"/>
                                        <p:tgtEl>
                                          <p:spTgt spid="38918"/>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8917"/>
                                        </p:tgtEl>
                                        <p:attrNameLst>
                                          <p:attrName>style.visibility</p:attrName>
                                        </p:attrNameLst>
                                      </p:cBhvr>
                                      <p:to>
                                        <p:strVal val="visible"/>
                                      </p:to>
                                    </p:set>
                                    <p:anim to="" calcmode="lin" valueType="num">
                                      <p:cBhvr>
                                        <p:cTn id="16" dur="1" fill="hold"/>
                                        <p:tgtEl>
                                          <p:spTgt spid="38917"/>
                                        </p:tgtEl>
                                        <p:attrNameLst>
                                          <p:attrName/>
                                        </p:attrNameLst>
                                      </p:cBhvr>
                                    </p:anim>
                                  </p:childTnLst>
                                </p:cTn>
                              </p:par>
                            </p:childTnLst>
                          </p:cTn>
                        </p:par>
                        <p:par>
                          <p:cTn id="17" fill="hold">
                            <p:stCondLst>
                              <p:cond delay="0"/>
                            </p:stCondLst>
                            <p:childTnLst>
                              <p:par>
                                <p:cTn id="18" presetID="24" presetClass="entr" presetSubtype="0" fill="hold" grpId="0" nodeType="afterEffect">
                                  <p:stCondLst>
                                    <p:cond delay="0"/>
                                  </p:stCondLst>
                                  <p:childTnLst>
                                    <p:set>
                                      <p:cBhvr>
                                        <p:cTn id="19" dur="1" fill="hold">
                                          <p:stCondLst>
                                            <p:cond delay="0"/>
                                          </p:stCondLst>
                                        </p:cTn>
                                        <p:tgtEl>
                                          <p:spTgt spid="38923"/>
                                        </p:tgtEl>
                                        <p:attrNameLst>
                                          <p:attrName>style.visibility</p:attrName>
                                        </p:attrNameLst>
                                      </p:cBhvr>
                                      <p:to>
                                        <p:strVal val="visible"/>
                                      </p:to>
                                    </p:set>
                                    <p:anim to="" calcmode="lin" valueType="num">
                                      <p:cBhvr>
                                        <p:cTn id="20" dur="1" fill="hold"/>
                                        <p:tgtEl>
                                          <p:spTgt spid="3892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8922"/>
                                        </p:tgtEl>
                                        <p:attrNameLst>
                                          <p:attrName>style.visibility</p:attrName>
                                        </p:attrNameLst>
                                      </p:cBhvr>
                                      <p:to>
                                        <p:strVal val="visible"/>
                                      </p:to>
                                    </p:set>
                                    <p:anim to="" calcmode="lin" valueType="num">
                                      <p:cBhvr>
                                        <p:cTn id="25" dur="1" fill="hold"/>
                                        <p:tgtEl>
                                          <p:spTgt spid="38922"/>
                                        </p:tgtEl>
                                        <p:attrNameLst>
                                          <p:attrName/>
                                        </p:attrNameLst>
                                      </p:cBhvr>
                                    </p:anim>
                                  </p:childTnLst>
                                </p:cTn>
                              </p:par>
                            </p:childTnLst>
                          </p:cTn>
                        </p:par>
                        <p:par>
                          <p:cTn id="26" fill="hold">
                            <p:stCondLst>
                              <p:cond delay="0"/>
                            </p:stCondLst>
                            <p:childTnLst>
                              <p:par>
                                <p:cTn id="27" presetID="24" presetClass="entr" presetSubtype="0" fill="hold" grpId="0" nodeType="afterEffect">
                                  <p:stCondLst>
                                    <p:cond delay="500"/>
                                  </p:stCondLst>
                                  <p:childTnLst>
                                    <p:set>
                                      <p:cBhvr>
                                        <p:cTn id="28" dur="1" fill="hold">
                                          <p:stCondLst>
                                            <p:cond delay="0"/>
                                          </p:stCondLst>
                                        </p:cTn>
                                        <p:tgtEl>
                                          <p:spTgt spid="38919"/>
                                        </p:tgtEl>
                                        <p:attrNameLst>
                                          <p:attrName>style.visibility</p:attrName>
                                        </p:attrNameLst>
                                      </p:cBhvr>
                                      <p:to>
                                        <p:strVal val="visible"/>
                                      </p:to>
                                    </p:set>
                                    <p:anim to="" calcmode="lin" valueType="num">
                                      <p:cBhvr>
                                        <p:cTn id="29" dur="1" fill="hold"/>
                                        <p:tgtEl>
                                          <p:spTgt spid="3891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38915"/>
                                        </p:tgtEl>
                                        <p:attrNameLst>
                                          <p:attrName>style.visibility</p:attrName>
                                        </p:attrNameLst>
                                      </p:cBhvr>
                                      <p:to>
                                        <p:strVal val="visible"/>
                                      </p:to>
                                    </p:set>
                                    <p:anim to="" calcmode="lin" valueType="num">
                                      <p:cBhvr>
                                        <p:cTn id="34" dur="1" fill="hold"/>
                                        <p:tgtEl>
                                          <p:spTgt spid="38915"/>
                                        </p:tgtEl>
                                        <p:attrNameLst>
                                          <p:attrName/>
                                        </p:attrNameLst>
                                      </p:cBhvr>
                                    </p:anim>
                                  </p:childTnLst>
                                </p:cTn>
                              </p:par>
                            </p:childTnLst>
                          </p:cTn>
                        </p:par>
                        <p:par>
                          <p:cTn id="35" fill="hold">
                            <p:stCondLst>
                              <p:cond delay="0"/>
                            </p:stCondLst>
                            <p:childTnLst>
                              <p:par>
                                <p:cTn id="36" presetID="24" presetClass="entr" presetSubtype="0" fill="hold" grpId="0" nodeType="afterEffect">
                                  <p:stCondLst>
                                    <p:cond delay="0"/>
                                  </p:stCondLst>
                                  <p:childTnLst>
                                    <p:set>
                                      <p:cBhvr>
                                        <p:cTn id="37" dur="1" fill="hold">
                                          <p:stCondLst>
                                            <p:cond delay="0"/>
                                          </p:stCondLst>
                                        </p:cTn>
                                        <p:tgtEl>
                                          <p:spTgt spid="38921"/>
                                        </p:tgtEl>
                                        <p:attrNameLst>
                                          <p:attrName>style.visibility</p:attrName>
                                        </p:attrNameLst>
                                      </p:cBhvr>
                                      <p:to>
                                        <p:strVal val="visible"/>
                                      </p:to>
                                    </p:set>
                                    <p:anim to="" calcmode="lin" valueType="num">
                                      <p:cBhvr>
                                        <p:cTn id="38" dur="1" fill="hold"/>
                                        <p:tgtEl>
                                          <p:spTgt spid="38921"/>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38920"/>
                                        </p:tgtEl>
                                        <p:attrNameLst>
                                          <p:attrName>style.visibility</p:attrName>
                                        </p:attrNameLst>
                                      </p:cBhvr>
                                      <p:to>
                                        <p:strVal val="visible"/>
                                      </p:to>
                                    </p:set>
                                    <p:anim to="" calcmode="lin" valueType="num">
                                      <p:cBhvr>
                                        <p:cTn id="43" dur="1" fill="hold"/>
                                        <p:tgtEl>
                                          <p:spTgt spid="38920"/>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38925"/>
                                        </p:tgtEl>
                                        <p:attrNameLst>
                                          <p:attrName>style.visibility</p:attrName>
                                        </p:attrNameLst>
                                      </p:cBhvr>
                                      <p:to>
                                        <p:strVal val="visible"/>
                                      </p:to>
                                    </p:set>
                                    <p:anim to="" calcmode="lin" valueType="num">
                                      <p:cBhvr>
                                        <p:cTn id="48" dur="1" fill="hold"/>
                                        <p:tgtEl>
                                          <p:spTgt spid="389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7" grpId="0"/>
      <p:bldP spid="38918" grpId="0" animBg="1"/>
      <p:bldP spid="38919" grpId="0" animBg="1"/>
      <p:bldP spid="38920" grpId="0"/>
      <p:bldP spid="38921" grpId="0" animBg="1"/>
      <p:bldP spid="38922" grpId="0" animBg="1"/>
      <p:bldP spid="38923" grpId="0" animBg="1"/>
      <p:bldP spid="38924" grpId="0" animBg="1"/>
      <p:bldP spid="389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741363" y="1270000"/>
            <a:ext cx="7659687" cy="4318000"/>
          </a:xfrm>
          <a:prstGeom prst="rect">
            <a:avLst/>
          </a:prstGeom>
          <a:noFill/>
          <a:ln w="28575">
            <a:solidFill>
              <a:schemeClr val="bg2"/>
            </a:solidFill>
            <a:miter lim="800000"/>
            <a:headEnd/>
            <a:tailEnd/>
          </a:ln>
        </p:spPr>
      </p:pic>
      <p:sp>
        <p:nvSpPr>
          <p:cNvPr id="64515" name="Line 3"/>
          <p:cNvSpPr>
            <a:spLocks noChangeShapeType="1"/>
          </p:cNvSpPr>
          <p:nvPr/>
        </p:nvSpPr>
        <p:spPr bwMode="auto">
          <a:xfrm flipH="1">
            <a:off x="3886200" y="1066800"/>
            <a:ext cx="685800" cy="914400"/>
          </a:xfrm>
          <a:prstGeom prst="line">
            <a:avLst/>
          </a:prstGeom>
          <a:noFill/>
          <a:ln w="38100">
            <a:solidFill>
              <a:schemeClr val="tx2">
                <a:lumMod val="75000"/>
              </a:schemeClr>
            </a:solidFill>
            <a:round/>
            <a:headEnd/>
            <a:tailEnd type="triangle" w="med" len="med"/>
          </a:ln>
          <a:effectLst/>
        </p:spPr>
        <p:txBody>
          <a:bodyPr wrap="none" anchor="ctr"/>
          <a:lstStyle/>
          <a:p>
            <a:endParaRPr lang="en-US"/>
          </a:p>
        </p:txBody>
      </p:sp>
      <p:sp>
        <p:nvSpPr>
          <p:cNvPr id="64516" name="Line 4"/>
          <p:cNvSpPr>
            <a:spLocks noChangeShapeType="1"/>
          </p:cNvSpPr>
          <p:nvPr/>
        </p:nvSpPr>
        <p:spPr bwMode="auto">
          <a:xfrm>
            <a:off x="4572000" y="1066800"/>
            <a:ext cx="762000" cy="914400"/>
          </a:xfrm>
          <a:prstGeom prst="line">
            <a:avLst/>
          </a:prstGeom>
          <a:noFill/>
          <a:ln w="38100">
            <a:solidFill>
              <a:schemeClr val="tx2">
                <a:lumMod val="75000"/>
              </a:schemeClr>
            </a:solidFill>
            <a:round/>
            <a:headEnd/>
            <a:tailEnd type="triangle" w="med" len="med"/>
          </a:ln>
          <a:effectLst/>
        </p:spPr>
        <p:txBody>
          <a:bodyPr wrap="none" anchor="ctr"/>
          <a:lstStyle/>
          <a:p>
            <a:endParaRPr lang="en-US"/>
          </a:p>
        </p:txBody>
      </p:sp>
      <p:sp>
        <p:nvSpPr>
          <p:cNvPr id="64517" name="Text Box 5"/>
          <p:cNvSpPr txBox="1">
            <a:spLocks noChangeArrowheads="1"/>
          </p:cNvSpPr>
          <p:nvPr/>
        </p:nvSpPr>
        <p:spPr bwMode="auto">
          <a:xfrm>
            <a:off x="3276600" y="533400"/>
            <a:ext cx="5327650" cy="579438"/>
          </a:xfrm>
          <a:prstGeom prst="rect">
            <a:avLst/>
          </a:prstGeom>
          <a:noFill/>
          <a:ln w="9525">
            <a:noFill/>
            <a:miter lim="800000"/>
            <a:headEnd/>
            <a:tailEnd/>
          </a:ln>
          <a:effectLst/>
        </p:spPr>
        <p:txBody>
          <a:bodyPr>
            <a:spAutoFit/>
          </a:bodyPr>
          <a:lstStyle/>
          <a:p>
            <a:pPr>
              <a:spcBef>
                <a:spcPct val="50000"/>
              </a:spcBef>
            </a:pPr>
            <a:r>
              <a:rPr lang="en-US" altLang="en-US" sz="3200">
                <a:latin typeface="Times"/>
              </a:rPr>
              <a:t>Cut bank erosion (River Cliff)</a:t>
            </a:r>
          </a:p>
        </p:txBody>
      </p:sp>
      <p:sp>
        <p:nvSpPr>
          <p:cNvPr id="64518" name="Text Box 6"/>
          <p:cNvSpPr txBox="1">
            <a:spLocks noChangeArrowheads="1"/>
          </p:cNvSpPr>
          <p:nvPr/>
        </p:nvSpPr>
        <p:spPr bwMode="auto">
          <a:xfrm>
            <a:off x="914400" y="3276600"/>
            <a:ext cx="1600200" cy="1563688"/>
          </a:xfrm>
          <a:prstGeom prst="rect">
            <a:avLst/>
          </a:prstGeom>
          <a:noFill/>
          <a:ln w="9525">
            <a:solidFill>
              <a:schemeClr val="bg2"/>
            </a:solidFill>
            <a:miter lim="800000"/>
            <a:headEnd/>
            <a:tailEnd/>
          </a:ln>
          <a:effectLst/>
        </p:spPr>
        <p:txBody>
          <a:bodyPr>
            <a:spAutoFit/>
          </a:bodyPr>
          <a:lstStyle/>
          <a:p>
            <a:pPr>
              <a:spcBef>
                <a:spcPct val="50000"/>
              </a:spcBef>
            </a:pPr>
            <a:r>
              <a:rPr lang="en-US" altLang="en-US" sz="3200" dirty="0">
                <a:solidFill>
                  <a:schemeClr val="tx2">
                    <a:lumMod val="75000"/>
                  </a:schemeClr>
                </a:solidFill>
                <a:latin typeface="Times"/>
              </a:rPr>
              <a:t>Point bar deposits</a:t>
            </a:r>
          </a:p>
        </p:txBody>
      </p:sp>
      <p:sp>
        <p:nvSpPr>
          <p:cNvPr id="64519" name="Line 7"/>
          <p:cNvSpPr>
            <a:spLocks noChangeShapeType="1"/>
          </p:cNvSpPr>
          <p:nvPr/>
        </p:nvSpPr>
        <p:spPr bwMode="auto">
          <a:xfrm flipV="1">
            <a:off x="2133600" y="2743200"/>
            <a:ext cx="609600" cy="838200"/>
          </a:xfrm>
          <a:prstGeom prst="line">
            <a:avLst/>
          </a:prstGeom>
          <a:noFill/>
          <a:ln w="38100">
            <a:solidFill>
              <a:schemeClr val="tx2">
                <a:lumMod val="75000"/>
              </a:schemeClr>
            </a:solidFill>
            <a:round/>
            <a:headEnd/>
            <a:tailEnd type="triangle" w="med" len="med"/>
          </a:ln>
          <a:effectLst/>
        </p:spPr>
        <p:txBody>
          <a:bodyPr wrap="none" anchor="ctr"/>
          <a:lstStyle/>
          <a:p>
            <a:endParaRPr lang="en-US"/>
          </a:p>
        </p:txBody>
      </p:sp>
      <p:sp>
        <p:nvSpPr>
          <p:cNvPr id="64520" name="Line 8"/>
          <p:cNvSpPr>
            <a:spLocks noChangeShapeType="1"/>
          </p:cNvSpPr>
          <p:nvPr/>
        </p:nvSpPr>
        <p:spPr bwMode="auto">
          <a:xfrm flipV="1">
            <a:off x="2133600" y="2514600"/>
            <a:ext cx="4038600" cy="1066800"/>
          </a:xfrm>
          <a:prstGeom prst="line">
            <a:avLst/>
          </a:prstGeom>
          <a:noFill/>
          <a:ln w="38100">
            <a:solidFill>
              <a:schemeClr val="bg2"/>
            </a:solidFill>
            <a:round/>
            <a:headEnd/>
            <a:tailEnd type="triangle" w="med" len="med"/>
          </a:ln>
          <a:effectLst/>
        </p:spPr>
        <p:txBody>
          <a:bodyPr wrap="none" anchor="ctr"/>
          <a:lstStyle/>
          <a:p>
            <a:endParaRPr lang="en-US"/>
          </a:p>
        </p:txBody>
      </p:sp>
      <p:sp>
        <p:nvSpPr>
          <p:cNvPr id="64521" name="Line 9"/>
          <p:cNvSpPr>
            <a:spLocks noChangeShapeType="1"/>
          </p:cNvSpPr>
          <p:nvPr/>
        </p:nvSpPr>
        <p:spPr bwMode="auto">
          <a:xfrm>
            <a:off x="2133600" y="3581400"/>
            <a:ext cx="2057400" cy="1066800"/>
          </a:xfrm>
          <a:prstGeom prst="line">
            <a:avLst/>
          </a:prstGeom>
          <a:noFill/>
          <a:ln w="38100">
            <a:solidFill>
              <a:schemeClr val="bg2"/>
            </a:solidFill>
            <a:round/>
            <a:headEnd/>
            <a:tailEnd type="triangle" w="med" len="med"/>
          </a:ln>
          <a:effectLst/>
        </p:spPr>
        <p:txBody>
          <a:bodyPr wrap="none" anchor="ctr"/>
          <a:lstStyle/>
          <a:p>
            <a:endParaRPr lang="en-US"/>
          </a:p>
        </p:txBody>
      </p:sp>
      <p:sp>
        <p:nvSpPr>
          <p:cNvPr id="64522" name="Text Box 10"/>
          <p:cNvSpPr txBox="1">
            <a:spLocks noChangeArrowheads="1"/>
          </p:cNvSpPr>
          <p:nvPr/>
        </p:nvSpPr>
        <p:spPr bwMode="auto">
          <a:xfrm>
            <a:off x="6096000" y="3733800"/>
            <a:ext cx="838200" cy="1555750"/>
          </a:xfrm>
          <a:prstGeom prst="rect">
            <a:avLst/>
          </a:prstGeom>
          <a:noFill/>
          <a:ln w="9525">
            <a:noFill/>
            <a:miter lim="800000"/>
            <a:headEnd/>
            <a:tailEnd/>
          </a:ln>
          <a:effectLst/>
        </p:spPr>
        <p:txBody>
          <a:bodyPr>
            <a:spAutoFit/>
          </a:bodyPr>
          <a:lstStyle/>
          <a:p>
            <a:pPr>
              <a:spcBef>
                <a:spcPct val="50000"/>
              </a:spcBef>
            </a:pPr>
            <a:r>
              <a:rPr lang="en-US" altLang="en-US" sz="9600">
                <a:solidFill>
                  <a:schemeClr val="bg2"/>
                </a:solidFill>
                <a:latin typeface="Times"/>
              </a:rPr>
              <a:t>}</a:t>
            </a:r>
          </a:p>
        </p:txBody>
      </p:sp>
      <p:sp>
        <p:nvSpPr>
          <p:cNvPr id="64523" name="Text Box 11"/>
          <p:cNvSpPr txBox="1">
            <a:spLocks noChangeArrowheads="1"/>
          </p:cNvSpPr>
          <p:nvPr/>
        </p:nvSpPr>
        <p:spPr bwMode="auto">
          <a:xfrm>
            <a:off x="6705600" y="4038600"/>
            <a:ext cx="1676400" cy="1066800"/>
          </a:xfrm>
          <a:prstGeom prst="rect">
            <a:avLst/>
          </a:prstGeom>
          <a:noFill/>
          <a:ln w="9525">
            <a:noFill/>
            <a:miter lim="800000"/>
            <a:headEnd/>
            <a:tailEnd/>
          </a:ln>
          <a:effectLst/>
        </p:spPr>
        <p:txBody>
          <a:bodyPr>
            <a:spAutoFit/>
          </a:bodyPr>
          <a:lstStyle/>
          <a:p>
            <a:pPr>
              <a:spcBef>
                <a:spcPct val="50000"/>
              </a:spcBef>
            </a:pPr>
            <a:r>
              <a:rPr lang="en-US" altLang="en-US" sz="3200">
                <a:solidFill>
                  <a:schemeClr val="bg2"/>
                </a:solidFill>
                <a:latin typeface="Times"/>
              </a:rPr>
              <a:t>Meander loop</a:t>
            </a:r>
          </a:p>
        </p:txBody>
      </p:sp>
      <p:sp>
        <p:nvSpPr>
          <p:cNvPr id="64524" name="Text Box 12"/>
          <p:cNvSpPr txBox="1">
            <a:spLocks noChangeArrowheads="1"/>
          </p:cNvSpPr>
          <p:nvPr/>
        </p:nvSpPr>
        <p:spPr bwMode="auto">
          <a:xfrm>
            <a:off x="395288" y="333375"/>
            <a:ext cx="273685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GB" sz="2000" b="1">
                <a:solidFill>
                  <a:schemeClr val="folHlink"/>
                </a:solidFill>
              </a:rPr>
              <a:t>WHERE IS EROSION TAKING PLACE?</a:t>
            </a:r>
            <a:endParaRPr lang="en-US" sz="2000" b="1">
              <a:solidFill>
                <a:schemeClr val="folHlink"/>
              </a:solidFill>
            </a:endParaRPr>
          </a:p>
        </p:txBody>
      </p:sp>
      <p:sp>
        <p:nvSpPr>
          <p:cNvPr id="64525" name="Text Box 13"/>
          <p:cNvSpPr txBox="1">
            <a:spLocks noChangeArrowheads="1"/>
          </p:cNvSpPr>
          <p:nvPr/>
        </p:nvSpPr>
        <p:spPr bwMode="auto">
          <a:xfrm>
            <a:off x="2987675" y="5661025"/>
            <a:ext cx="4392613"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GB" sz="2000" b="1">
                <a:solidFill>
                  <a:schemeClr val="folHlink"/>
                </a:solidFill>
              </a:rPr>
              <a:t>WHERE IS DEPOSTION TAKING PLACE?</a:t>
            </a:r>
            <a:endParaRPr lang="en-US" sz="2000" b="1">
              <a:solidFill>
                <a:schemeClr val="folHlink"/>
              </a:solidFill>
            </a:endParaRPr>
          </a:p>
        </p:txBody>
      </p:sp>
      <p:sp>
        <p:nvSpPr>
          <p:cNvPr id="64526" name="Text Box 14"/>
          <p:cNvSpPr txBox="1">
            <a:spLocks noChangeArrowheads="1"/>
          </p:cNvSpPr>
          <p:nvPr/>
        </p:nvSpPr>
        <p:spPr bwMode="auto">
          <a:xfrm>
            <a:off x="3203575" y="1412875"/>
            <a:ext cx="719138" cy="376238"/>
          </a:xfrm>
          <a:prstGeom prst="rect">
            <a:avLst/>
          </a:prstGeom>
          <a:noFill/>
          <a:ln w="9525">
            <a:solidFill>
              <a:srgbClr val="FF0000"/>
            </a:solidFill>
            <a:miter lim="800000"/>
            <a:headEnd/>
            <a:tailEnd/>
          </a:ln>
          <a:effectLst/>
        </p:spPr>
        <p:txBody>
          <a:bodyPr>
            <a:spAutoFit/>
          </a:bodyPr>
          <a:lstStyle/>
          <a:p>
            <a:pPr algn="ctr">
              <a:spcBef>
                <a:spcPct val="50000"/>
              </a:spcBef>
            </a:pPr>
            <a:r>
              <a:rPr lang="en-GB" b="1" dirty="0">
                <a:solidFill>
                  <a:schemeClr val="tx2">
                    <a:lumMod val="75000"/>
                  </a:schemeClr>
                </a:solidFill>
              </a:rPr>
              <a:t>A</a:t>
            </a:r>
            <a:endParaRPr lang="en-US" b="1" dirty="0">
              <a:solidFill>
                <a:schemeClr val="tx2">
                  <a:lumMod val="75000"/>
                </a:schemeClr>
              </a:solidFill>
            </a:endParaRPr>
          </a:p>
        </p:txBody>
      </p:sp>
      <p:sp>
        <p:nvSpPr>
          <p:cNvPr id="64527" name="Text Box 15"/>
          <p:cNvSpPr txBox="1">
            <a:spLocks noChangeArrowheads="1"/>
          </p:cNvSpPr>
          <p:nvPr/>
        </p:nvSpPr>
        <p:spPr bwMode="auto">
          <a:xfrm>
            <a:off x="2555875" y="2420938"/>
            <a:ext cx="719138" cy="376237"/>
          </a:xfrm>
          <a:prstGeom prst="rect">
            <a:avLst/>
          </a:prstGeom>
          <a:noFill/>
          <a:ln w="9525">
            <a:solidFill>
              <a:srgbClr val="FF0000"/>
            </a:solidFill>
            <a:miter lim="800000"/>
            <a:headEnd/>
            <a:tailEnd/>
          </a:ln>
          <a:effectLst/>
        </p:spPr>
        <p:txBody>
          <a:bodyPr>
            <a:spAutoFit/>
          </a:bodyPr>
          <a:lstStyle/>
          <a:p>
            <a:pPr algn="ctr">
              <a:spcBef>
                <a:spcPct val="50000"/>
              </a:spcBef>
            </a:pPr>
            <a:r>
              <a:rPr lang="en-GB" b="1" dirty="0">
                <a:solidFill>
                  <a:schemeClr val="tx2">
                    <a:lumMod val="75000"/>
                  </a:schemeClr>
                </a:solidFill>
              </a:rPr>
              <a:t>B</a:t>
            </a:r>
            <a:endParaRPr lang="en-US" b="1" dirty="0">
              <a:solidFill>
                <a:schemeClr val="tx2">
                  <a:lumMod val="75000"/>
                </a:schemeClr>
              </a:solidFill>
            </a:endParaRPr>
          </a:p>
        </p:txBody>
      </p:sp>
      <p:sp>
        <p:nvSpPr>
          <p:cNvPr id="64528" name="Text Box 16"/>
          <p:cNvSpPr txBox="1">
            <a:spLocks noChangeArrowheads="1"/>
          </p:cNvSpPr>
          <p:nvPr/>
        </p:nvSpPr>
        <p:spPr bwMode="auto">
          <a:xfrm>
            <a:off x="4284663" y="4508500"/>
            <a:ext cx="719137" cy="376238"/>
          </a:xfrm>
          <a:prstGeom prst="rect">
            <a:avLst/>
          </a:prstGeom>
          <a:noFill/>
          <a:ln w="9525">
            <a:solidFill>
              <a:srgbClr val="FF0000"/>
            </a:solidFill>
            <a:miter lim="800000"/>
            <a:headEnd/>
            <a:tailEnd/>
          </a:ln>
          <a:effectLst/>
        </p:spPr>
        <p:txBody>
          <a:bodyPr>
            <a:spAutoFit/>
          </a:bodyPr>
          <a:lstStyle/>
          <a:p>
            <a:pPr algn="ctr">
              <a:spcBef>
                <a:spcPct val="50000"/>
              </a:spcBef>
            </a:pPr>
            <a:r>
              <a:rPr lang="en-GB" b="1">
                <a:solidFill>
                  <a:schemeClr val="bg2"/>
                </a:solidFill>
              </a:rPr>
              <a:t>C</a:t>
            </a:r>
            <a:endParaRPr lang="en-US" b="1">
              <a:solidFill>
                <a:schemeClr val="bg2"/>
              </a:solidFill>
            </a:endParaRPr>
          </a:p>
        </p:txBody>
      </p:sp>
      <p:sp>
        <p:nvSpPr>
          <p:cNvPr id="64529" name="Text Box 17"/>
          <p:cNvSpPr txBox="1">
            <a:spLocks noChangeArrowheads="1"/>
          </p:cNvSpPr>
          <p:nvPr/>
        </p:nvSpPr>
        <p:spPr bwMode="auto">
          <a:xfrm>
            <a:off x="6011863" y="5084763"/>
            <a:ext cx="719137" cy="376237"/>
          </a:xfrm>
          <a:prstGeom prst="rect">
            <a:avLst/>
          </a:prstGeom>
          <a:noFill/>
          <a:ln w="9525">
            <a:solidFill>
              <a:srgbClr val="FF0000"/>
            </a:solidFill>
            <a:miter lim="800000"/>
            <a:headEnd/>
            <a:tailEnd/>
          </a:ln>
          <a:effectLst/>
        </p:spPr>
        <p:txBody>
          <a:bodyPr>
            <a:spAutoFit/>
          </a:bodyPr>
          <a:lstStyle/>
          <a:p>
            <a:pPr algn="ctr">
              <a:spcBef>
                <a:spcPct val="50000"/>
              </a:spcBef>
            </a:pPr>
            <a:r>
              <a:rPr lang="en-GB" b="1">
                <a:solidFill>
                  <a:schemeClr val="bg2"/>
                </a:solidFill>
              </a:rPr>
              <a:t>D</a:t>
            </a:r>
            <a:endParaRPr lang="en-US" b="1">
              <a:solidFill>
                <a:schemeClr val="bg2"/>
              </a:solidFill>
            </a:endParaRPr>
          </a:p>
        </p:txBody>
      </p:sp>
      <p:sp>
        <p:nvSpPr>
          <p:cNvPr id="64530" name="Text Box 18"/>
          <p:cNvSpPr txBox="1">
            <a:spLocks noChangeArrowheads="1"/>
          </p:cNvSpPr>
          <p:nvPr/>
        </p:nvSpPr>
        <p:spPr bwMode="auto">
          <a:xfrm>
            <a:off x="6300788" y="2276475"/>
            <a:ext cx="719137" cy="376238"/>
          </a:xfrm>
          <a:prstGeom prst="rect">
            <a:avLst/>
          </a:prstGeom>
          <a:noFill/>
          <a:ln w="9525">
            <a:solidFill>
              <a:srgbClr val="FF0000"/>
            </a:solidFill>
            <a:miter lim="800000"/>
            <a:headEnd/>
            <a:tailEnd/>
          </a:ln>
          <a:effectLst/>
        </p:spPr>
        <p:txBody>
          <a:bodyPr>
            <a:spAutoFit/>
          </a:bodyPr>
          <a:lstStyle/>
          <a:p>
            <a:pPr algn="ctr">
              <a:spcBef>
                <a:spcPct val="50000"/>
              </a:spcBef>
            </a:pPr>
            <a:r>
              <a:rPr lang="en-GB" b="1">
                <a:solidFill>
                  <a:schemeClr val="bg2"/>
                </a:solidFill>
              </a:rPr>
              <a:t>E</a:t>
            </a:r>
            <a:endParaRPr lang="en-US" b="1">
              <a:solidFill>
                <a:schemeClr val="bg2"/>
              </a:solidFill>
            </a:endParaRPr>
          </a:p>
        </p:txBody>
      </p:sp>
      <p:sp>
        <p:nvSpPr>
          <p:cNvPr id="64531" name="Text Box 19"/>
          <p:cNvSpPr txBox="1">
            <a:spLocks noChangeArrowheads="1"/>
          </p:cNvSpPr>
          <p:nvPr/>
        </p:nvSpPr>
        <p:spPr bwMode="auto">
          <a:xfrm>
            <a:off x="5219700" y="1196975"/>
            <a:ext cx="719138" cy="376238"/>
          </a:xfrm>
          <a:prstGeom prst="rect">
            <a:avLst/>
          </a:prstGeom>
          <a:noFill/>
          <a:ln w="9525">
            <a:solidFill>
              <a:srgbClr val="FF0000"/>
            </a:solidFill>
            <a:miter lim="800000"/>
            <a:headEnd/>
            <a:tailEnd/>
          </a:ln>
          <a:effectLst/>
        </p:spPr>
        <p:txBody>
          <a:bodyPr>
            <a:spAutoFit/>
          </a:bodyPr>
          <a:lstStyle/>
          <a:p>
            <a:pPr algn="ctr">
              <a:spcBef>
                <a:spcPct val="50000"/>
              </a:spcBef>
            </a:pPr>
            <a:r>
              <a:rPr lang="en-GB" b="1" dirty="0">
                <a:solidFill>
                  <a:schemeClr val="tx2">
                    <a:lumMod val="75000"/>
                  </a:schemeClr>
                </a:solidFill>
              </a:rPr>
              <a:t>F</a:t>
            </a:r>
            <a:endParaRPr lang="en-US" b="1"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500"/>
                                  </p:stCondLst>
                                  <p:childTnLst>
                                    <p:set>
                                      <p:cBhvr>
                                        <p:cTn id="6" dur="1" fill="hold">
                                          <p:stCondLst>
                                            <p:cond delay="0"/>
                                          </p:stCondLst>
                                        </p:cTn>
                                        <p:tgtEl>
                                          <p:spTgt spid="64524">
                                            <p:txEl>
                                              <p:pRg st="0" end="0"/>
                                            </p:txEl>
                                          </p:spTgt>
                                        </p:tgtEl>
                                        <p:attrNameLst>
                                          <p:attrName>style.visibility</p:attrName>
                                        </p:attrNameLst>
                                      </p:cBhvr>
                                      <p:to>
                                        <p:strVal val="visible"/>
                                      </p:to>
                                    </p:set>
                                    <p:anim to="" calcmode="lin" valueType="num">
                                      <p:cBhvr>
                                        <p:cTn id="7" dur="1" fill="hold"/>
                                        <p:tgtEl>
                                          <p:spTgt spid="6452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7"/>
                                        </p:tgtEl>
                                        <p:attrNameLst>
                                          <p:attrName>style.visibility</p:attrName>
                                        </p:attrNameLst>
                                      </p:cBhvr>
                                      <p:to>
                                        <p:strVal val="visible"/>
                                      </p:to>
                                    </p:set>
                                    <p:animEffect transition="in" filter="dissolve">
                                      <p:cBhvr>
                                        <p:cTn id="12" dur="500"/>
                                        <p:tgtEl>
                                          <p:spTgt spid="6451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4515"/>
                                        </p:tgtEl>
                                        <p:attrNameLst>
                                          <p:attrName>style.visibility</p:attrName>
                                        </p:attrNameLst>
                                      </p:cBhvr>
                                      <p:to>
                                        <p:strVal val="visible"/>
                                      </p:to>
                                    </p:set>
                                    <p:animEffect transition="in" filter="wipe(up)">
                                      <p:cBhvr>
                                        <p:cTn id="16" dur="500"/>
                                        <p:tgtEl>
                                          <p:spTgt spid="64515"/>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4516"/>
                                        </p:tgtEl>
                                        <p:attrNameLst>
                                          <p:attrName>style.visibility</p:attrName>
                                        </p:attrNameLst>
                                      </p:cBhvr>
                                      <p:to>
                                        <p:strVal val="visible"/>
                                      </p:to>
                                    </p:set>
                                    <p:animEffect transition="in" filter="wipe(up)">
                                      <p:cBhvr>
                                        <p:cTn id="20" dur="500"/>
                                        <p:tgtEl>
                                          <p:spTgt spid="64516"/>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4525">
                                            <p:txEl>
                                              <p:pRg st="0" end="0"/>
                                            </p:txEl>
                                          </p:spTgt>
                                        </p:tgtEl>
                                        <p:attrNameLst>
                                          <p:attrName>style.visibility</p:attrName>
                                        </p:attrNameLst>
                                      </p:cBhvr>
                                      <p:to>
                                        <p:strVal val="visible"/>
                                      </p:to>
                                    </p:set>
                                    <p:anim to="" calcmode="lin" valueType="num">
                                      <p:cBhvr>
                                        <p:cTn id="25" dur="1" fill="hold"/>
                                        <p:tgtEl>
                                          <p:spTgt spid="64525">
                                            <p:txEl>
                                              <p:pRg st="0" end="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4518"/>
                                        </p:tgtEl>
                                        <p:attrNameLst>
                                          <p:attrName>style.visibility</p:attrName>
                                        </p:attrNameLst>
                                      </p:cBhvr>
                                      <p:to>
                                        <p:strVal val="visible"/>
                                      </p:to>
                                    </p:set>
                                    <p:animEffect transition="in" filter="dissolve">
                                      <p:cBhvr>
                                        <p:cTn id="30" dur="500"/>
                                        <p:tgtEl>
                                          <p:spTgt spid="6451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4519"/>
                                        </p:tgtEl>
                                        <p:attrNameLst>
                                          <p:attrName>style.visibility</p:attrName>
                                        </p:attrNameLst>
                                      </p:cBhvr>
                                      <p:to>
                                        <p:strVal val="visible"/>
                                      </p:to>
                                    </p:set>
                                    <p:animEffect transition="in" filter="wipe(left)">
                                      <p:cBhvr>
                                        <p:cTn id="34" dur="500"/>
                                        <p:tgtEl>
                                          <p:spTgt spid="645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4520"/>
                                        </p:tgtEl>
                                        <p:attrNameLst>
                                          <p:attrName>style.visibility</p:attrName>
                                        </p:attrNameLst>
                                      </p:cBhvr>
                                      <p:to>
                                        <p:strVal val="visible"/>
                                      </p:to>
                                    </p:set>
                                    <p:animEffect transition="in" filter="wipe(left)">
                                      <p:cBhvr>
                                        <p:cTn id="38" dur="500"/>
                                        <p:tgtEl>
                                          <p:spTgt spid="6452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4521"/>
                                        </p:tgtEl>
                                        <p:attrNameLst>
                                          <p:attrName>style.visibility</p:attrName>
                                        </p:attrNameLst>
                                      </p:cBhvr>
                                      <p:to>
                                        <p:strVal val="visible"/>
                                      </p:to>
                                    </p:set>
                                    <p:animEffect transition="in" filter="wipe(left)">
                                      <p:cBhvr>
                                        <p:cTn id="42" dur="500"/>
                                        <p:tgtEl>
                                          <p:spTgt spid="64521"/>
                                        </p:tgtEl>
                                      </p:cBhvr>
                                    </p:animEffect>
                                  </p:childTnLst>
                                </p:cTn>
                              </p:par>
                              <p:par>
                                <p:cTn id="43" presetID="24" presetClass="entr" presetSubtype="0" fill="hold" grpId="0" nodeType="withEffect">
                                  <p:stCondLst>
                                    <p:cond delay="0"/>
                                  </p:stCondLst>
                                  <p:childTnLst>
                                    <p:set>
                                      <p:cBhvr>
                                        <p:cTn id="44" dur="1" fill="hold">
                                          <p:stCondLst>
                                            <p:cond delay="0"/>
                                          </p:stCondLst>
                                        </p:cTn>
                                        <p:tgtEl>
                                          <p:spTgt spid="64523"/>
                                        </p:tgtEl>
                                        <p:attrNameLst>
                                          <p:attrName>style.visibility</p:attrName>
                                        </p:attrNameLst>
                                      </p:cBhvr>
                                      <p:to>
                                        <p:strVal val="visible"/>
                                      </p:to>
                                    </p:set>
                                    <p:anim to="" calcmode="lin" valueType="num">
                                      <p:cBhvr>
                                        <p:cTn id="45" dur="1" fill="hold"/>
                                        <p:tgtEl>
                                          <p:spTgt spid="64523"/>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64522"/>
                                        </p:tgtEl>
                                        <p:attrNameLst>
                                          <p:attrName>style.visibility</p:attrName>
                                        </p:attrNameLst>
                                      </p:cBhvr>
                                      <p:to>
                                        <p:strVal val="visible"/>
                                      </p:to>
                                    </p:set>
                                    <p:anim to="" calcmode="lin" valueType="num">
                                      <p:cBhvr>
                                        <p:cTn id="48" dur="1" fill="hold"/>
                                        <p:tgtEl>
                                          <p:spTgt spid="645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6" grpId="0" animBg="1"/>
      <p:bldP spid="64517" grpId="0" autoUpdateAnimBg="0"/>
      <p:bldP spid="64518" grpId="0" animBg="1" autoUpdateAnimBg="0"/>
      <p:bldP spid="64519" grpId="0" animBg="1"/>
      <p:bldP spid="64520" grpId="0" animBg="1"/>
      <p:bldP spid="64521" grpId="0" animBg="1"/>
      <p:bldP spid="64522" grpId="0"/>
      <p:bldP spid="645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981200"/>
          </a:xfrm>
          <a:solidFill>
            <a:schemeClr val="bg1"/>
          </a:solidFill>
        </p:spPr>
        <p:txBody>
          <a:bodyPr>
            <a:noAutofit/>
          </a:bodyPr>
          <a:lstStyle/>
          <a:p>
            <a:r>
              <a:rPr lang="en-US" sz="2400" dirty="0" smtClean="0"/>
              <a:t>Be able to describe what is meant by different types of weathering – physical/mechanical (freeze-thaw action, exfoliation), chemical (and biological.</a:t>
            </a:r>
            <a:r>
              <a:rPr lang="en-US" sz="1200" dirty="0" smtClean="0"/>
              <a:t/>
            </a:r>
            <a:br>
              <a:rPr lang="en-US" sz="1200" dirty="0" smtClean="0"/>
            </a:br>
            <a:r>
              <a:rPr lang="en-US" sz="1200" dirty="0" smtClean="0"/>
              <a:t/>
            </a:r>
            <a:br>
              <a:rPr lang="en-US" sz="1200" dirty="0" smtClean="0"/>
            </a:br>
            <a:r>
              <a:rPr lang="en-US" sz="2400" dirty="0" smtClean="0"/>
              <a:t>Explain the main factors influencing the type and rate of weathering – climate and rock features</a:t>
            </a:r>
            <a:endParaRPr lang="en-US" sz="2400" dirty="0"/>
          </a:p>
        </p:txBody>
      </p:sp>
      <p:sp>
        <p:nvSpPr>
          <p:cNvPr id="3" name="Content Placeholder 2"/>
          <p:cNvSpPr>
            <a:spLocks noGrp="1"/>
          </p:cNvSpPr>
          <p:nvPr>
            <p:ph idx="1"/>
          </p:nvPr>
        </p:nvSpPr>
        <p:spPr>
          <a:xfrm>
            <a:off x="0" y="2438400"/>
            <a:ext cx="5638800" cy="4114800"/>
          </a:xfrm>
        </p:spPr>
        <p:txBody>
          <a:bodyPr>
            <a:normAutofit fontScale="92500" lnSpcReduction="20000"/>
          </a:bodyPr>
          <a:lstStyle/>
          <a:p>
            <a:pPr>
              <a:buNone/>
            </a:pPr>
            <a:r>
              <a:rPr lang="en-GB" dirty="0" smtClean="0"/>
              <a:t>There are three main types of weathering:</a:t>
            </a:r>
            <a:endParaRPr lang="en-US" dirty="0" smtClean="0"/>
          </a:p>
          <a:p>
            <a:pPr marL="850392" lvl="1" indent="-457200">
              <a:buFont typeface="+mj-lt"/>
              <a:buAutoNum type="arabicPeriod"/>
            </a:pPr>
            <a:r>
              <a:rPr lang="en-GB" b="1" dirty="0" smtClean="0"/>
              <a:t>Physical</a:t>
            </a:r>
            <a:r>
              <a:rPr lang="en-GB" dirty="0" smtClean="0"/>
              <a:t> – Break up of exposed rock through physical processes</a:t>
            </a:r>
          </a:p>
          <a:p>
            <a:pPr lvl="2">
              <a:buFont typeface="Wingdings" pitchFamily="2" charset="2"/>
              <a:buChar char="Ø"/>
            </a:pPr>
            <a:r>
              <a:rPr lang="en-GB" dirty="0" smtClean="0"/>
              <a:t>Freeze thaw/Frost shattering – Occurs mainly in cold climates, where temperatures fall below zero degrees and the rocks have many cracks.</a:t>
            </a:r>
            <a:r>
              <a:rPr lang="en-US" sz="1900" dirty="0" smtClean="0"/>
              <a:t> </a:t>
            </a:r>
            <a:r>
              <a:rPr lang="en-GB" dirty="0" smtClean="0"/>
              <a:t>E.g. Alaska.</a:t>
            </a:r>
          </a:p>
          <a:p>
            <a:pPr lvl="2">
              <a:buFont typeface="Wingdings" pitchFamily="2" charset="2"/>
              <a:buChar char="Ø"/>
            </a:pPr>
            <a:r>
              <a:rPr lang="en-GB" sz="2000" dirty="0" smtClean="0"/>
              <a:t>Onion skin/Exfoliation</a:t>
            </a:r>
            <a:r>
              <a:rPr lang="en-GB" sz="1800" dirty="0" smtClean="0"/>
              <a:t> – </a:t>
            </a:r>
            <a:r>
              <a:rPr lang="en-GB" sz="2000" dirty="0" smtClean="0"/>
              <a:t>Occurs mainly in warm climates where exposed rocks are repeatedly heated and cooled. During the day the surface layers of the rock are heated and expand. During the night the layers contract and this continued process causes the surface to peel like an onion. E.g. Ayers rock, Australia.</a:t>
            </a:r>
            <a:endParaRPr lang="en-US" sz="1900" dirty="0" smtClean="0"/>
          </a:p>
        </p:txBody>
      </p:sp>
      <p:pic>
        <p:nvPicPr>
          <p:cNvPr id="2050" name="Picture 2" descr="http://teach.albion.edu/jjn10/files/2010/10/frost-wedging-example3.jpg"/>
          <p:cNvPicPr>
            <a:picLocks noChangeAspect="1" noChangeArrowheads="1"/>
          </p:cNvPicPr>
          <p:nvPr/>
        </p:nvPicPr>
        <p:blipFill>
          <a:blip r:embed="rId2" cstate="print"/>
          <a:srcRect l="1866" t="3096" r="15083" b="5579"/>
          <a:stretch>
            <a:fillRect/>
          </a:stretch>
        </p:blipFill>
        <p:spPr bwMode="auto">
          <a:xfrm>
            <a:off x="5791200" y="2514600"/>
            <a:ext cx="2873644" cy="1905000"/>
          </a:xfrm>
          <a:prstGeom prst="rect">
            <a:avLst/>
          </a:prstGeom>
          <a:noFill/>
        </p:spPr>
      </p:pic>
      <p:pic>
        <p:nvPicPr>
          <p:cNvPr id="2052" name="Picture 4" descr="http://teach.albion.edu/jjn10/files/2010/10/exfoliation11.jpg"/>
          <p:cNvPicPr>
            <a:picLocks noChangeAspect="1" noChangeArrowheads="1"/>
          </p:cNvPicPr>
          <p:nvPr/>
        </p:nvPicPr>
        <p:blipFill>
          <a:blip r:embed="rId3" cstate="print"/>
          <a:srcRect l="9524" t="14881" r="4762" b="25595"/>
          <a:stretch>
            <a:fillRect/>
          </a:stretch>
        </p:blipFill>
        <p:spPr bwMode="auto">
          <a:xfrm>
            <a:off x="5699760" y="4495800"/>
            <a:ext cx="3291840" cy="182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228600"/>
            <a:ext cx="8229600" cy="3962400"/>
          </a:xfrm>
          <a:solidFill>
            <a:schemeClr val="bg1"/>
          </a:solidFill>
        </p:spPr>
        <p:txBody>
          <a:bodyPr>
            <a:noAutofit/>
          </a:bodyPr>
          <a:lstStyle/>
          <a:p>
            <a:pPr>
              <a:buNone/>
            </a:pPr>
            <a:r>
              <a:rPr lang="en-GB" dirty="0" smtClean="0"/>
              <a:t>There are three main types of weathering:</a:t>
            </a:r>
            <a:endParaRPr lang="en-US" dirty="0" smtClean="0"/>
          </a:p>
          <a:p>
            <a:pPr marL="850392" lvl="1" indent="-457200">
              <a:buFont typeface="+mj-lt"/>
              <a:buAutoNum type="arabicPeriod" startAt="2"/>
            </a:pPr>
            <a:r>
              <a:rPr lang="en-GB" b="1" dirty="0" smtClean="0"/>
              <a:t>Chemical </a:t>
            </a:r>
            <a:r>
              <a:rPr lang="en-GB" dirty="0" smtClean="0"/>
              <a:t> – Break up of exposed rock through physical processes</a:t>
            </a:r>
          </a:p>
          <a:p>
            <a:pPr lvl="2"/>
            <a:r>
              <a:rPr lang="en-GB" dirty="0" smtClean="0"/>
              <a:t>Water and air activate chemical changes that initiate rot and decay. This process is most common where the climate is warm and wet. </a:t>
            </a:r>
            <a:endParaRPr lang="en-US" sz="1900" dirty="0" smtClean="0"/>
          </a:p>
          <a:p>
            <a:pPr lvl="2"/>
            <a:r>
              <a:rPr lang="en-GB" dirty="0" smtClean="0"/>
              <a:t>An example of this process is </a:t>
            </a:r>
            <a:r>
              <a:rPr lang="en-GB" u="sng" dirty="0" smtClean="0"/>
              <a:t>limestone solution</a:t>
            </a:r>
            <a:r>
              <a:rPr lang="en-GB" dirty="0" smtClean="0"/>
              <a:t>. This is when carbonic acid present in rainwater reacts with rocks such as limestone that contains calcium carbonate. As the limestone dissolves it is removed by running water.</a:t>
            </a:r>
          </a:p>
          <a:p>
            <a:pPr lvl="2"/>
            <a:endParaRPr lang="en-US" sz="1900" dirty="0" smtClean="0"/>
          </a:p>
        </p:txBody>
      </p:sp>
      <p:pic>
        <p:nvPicPr>
          <p:cNvPr id="6" name="Picture 5" descr="limestone_pavement_ingleton"/>
          <p:cNvPicPr>
            <a:picLocks noChangeAspect="1" noChangeArrowheads="1"/>
          </p:cNvPicPr>
          <p:nvPr/>
        </p:nvPicPr>
        <p:blipFill>
          <a:blip r:embed="rId2" cstate="print"/>
          <a:srcRect/>
          <a:stretch>
            <a:fillRect/>
          </a:stretch>
        </p:blipFill>
        <p:spPr bwMode="auto">
          <a:xfrm>
            <a:off x="5257800" y="3886200"/>
            <a:ext cx="3252439" cy="2667000"/>
          </a:xfrm>
          <a:prstGeom prst="rect">
            <a:avLst/>
          </a:prstGeom>
          <a:noFill/>
          <a:ln w="9525">
            <a:noFill/>
            <a:miter lim="800000"/>
            <a:headEnd/>
            <a:tailEnd/>
          </a:ln>
        </p:spPr>
      </p:pic>
      <p:pic>
        <p:nvPicPr>
          <p:cNvPr id="7" name="Picture 4" descr="malham01abig"/>
          <p:cNvPicPr>
            <a:picLocks noChangeAspect="1" noChangeArrowheads="1"/>
          </p:cNvPicPr>
          <p:nvPr/>
        </p:nvPicPr>
        <p:blipFill>
          <a:blip r:embed="rId3" cstate="print"/>
          <a:srcRect/>
          <a:stretch>
            <a:fillRect/>
          </a:stretch>
        </p:blipFill>
        <p:spPr bwMode="auto">
          <a:xfrm>
            <a:off x="990600" y="3856892"/>
            <a:ext cx="3505200" cy="26963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33400"/>
            <a:ext cx="8229600" cy="3962400"/>
          </a:xfrm>
          <a:solidFill>
            <a:schemeClr val="bg1"/>
          </a:solidFill>
        </p:spPr>
        <p:txBody>
          <a:bodyPr>
            <a:noAutofit/>
          </a:bodyPr>
          <a:lstStyle/>
          <a:p>
            <a:pPr>
              <a:buNone/>
            </a:pPr>
            <a:r>
              <a:rPr lang="en-GB" dirty="0" smtClean="0"/>
              <a:t>There are three main types of weathering:</a:t>
            </a:r>
            <a:endParaRPr lang="en-US" dirty="0" smtClean="0"/>
          </a:p>
          <a:p>
            <a:pPr marL="850392" lvl="1" indent="-457200">
              <a:buFont typeface="+mj-lt"/>
              <a:buAutoNum type="arabicPeriod" startAt="3"/>
            </a:pPr>
            <a:r>
              <a:rPr lang="en-GB" b="1" dirty="0" smtClean="0"/>
              <a:t>Biological </a:t>
            </a:r>
            <a:r>
              <a:rPr lang="en-GB" dirty="0" smtClean="0"/>
              <a:t> – Requires plant roots or decay</a:t>
            </a:r>
          </a:p>
          <a:p>
            <a:pPr lvl="2"/>
            <a:r>
              <a:rPr lang="en-GB" dirty="0" smtClean="0"/>
              <a:t>Occurs when either tree roots penetrate and widen cracks in a rock (physical) or acids, released by decaying vegetation (chemical).</a:t>
            </a:r>
            <a:endParaRPr lang="en-US" sz="1900" dirty="0" smtClean="0"/>
          </a:p>
        </p:txBody>
      </p:sp>
      <p:pic>
        <p:nvPicPr>
          <p:cNvPr id="18434" name="Picture 2" descr="File:Biological weathering, Harrison Rocks - geograph.org.uk - 71562.jpg"/>
          <p:cNvPicPr>
            <a:picLocks noChangeAspect="1" noChangeArrowheads="1"/>
          </p:cNvPicPr>
          <p:nvPr/>
        </p:nvPicPr>
        <p:blipFill>
          <a:blip r:embed="rId2" cstate="print"/>
          <a:srcRect/>
          <a:stretch>
            <a:fillRect/>
          </a:stretch>
        </p:blipFill>
        <p:spPr bwMode="auto">
          <a:xfrm>
            <a:off x="5943600" y="2413000"/>
            <a:ext cx="2990850" cy="3987800"/>
          </a:xfrm>
          <a:prstGeom prst="rect">
            <a:avLst/>
          </a:prstGeom>
          <a:noFill/>
        </p:spPr>
      </p:pic>
      <p:pic>
        <p:nvPicPr>
          <p:cNvPr id="18436" name="Picture 4" descr="http://img.geocaching.com/cache/log/large/71a813cb-2c1b-4080-8f9b-ff462a55b2c8.jpg"/>
          <p:cNvPicPr>
            <a:picLocks noChangeAspect="1" noChangeArrowheads="1"/>
          </p:cNvPicPr>
          <p:nvPr/>
        </p:nvPicPr>
        <p:blipFill>
          <a:blip r:embed="rId3" cstate="print"/>
          <a:srcRect/>
          <a:stretch>
            <a:fillRect/>
          </a:stretch>
        </p:blipFill>
        <p:spPr bwMode="auto">
          <a:xfrm>
            <a:off x="355600" y="2514600"/>
            <a:ext cx="5511800" cy="4133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1905000"/>
            <a:ext cx="8229600" cy="4572000"/>
          </a:xfrm>
          <a:prstGeom prst="rect">
            <a:avLst/>
          </a:prstGeom>
          <a:solidFill>
            <a:schemeClr val="bg1"/>
          </a:solidFill>
        </p:spPr>
        <p:txBody>
          <a:bodyPr vert="horz">
            <a:normAutofit fontScale="70000" lnSpcReduction="2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sz="4300" b="1" i="0" u="sng" strike="noStrike" kern="1200" cap="none" spc="60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Erosion:</a:t>
            </a:r>
          </a:p>
          <a:p>
            <a:pPr lvl="0">
              <a:spcBef>
                <a:spcPct val="20000"/>
              </a:spcBef>
              <a:buClr>
                <a:schemeClr val="accent3"/>
              </a:buClr>
              <a:buSzPct val="95000"/>
            </a:pPr>
            <a:r>
              <a:rPr lang="en-US" sz="2400" dirty="0" smtClean="0"/>
              <a:t>Erosion is the wearing away of this rock and the removal of the weathered material.</a:t>
            </a:r>
          </a:p>
          <a:p>
            <a:pPr lvl="0">
              <a:spcBef>
                <a:spcPct val="20000"/>
              </a:spcBef>
              <a:buClr>
                <a:schemeClr val="accent3"/>
              </a:buClr>
              <a:buSzPct val="95000"/>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Four main </a:t>
            </a:r>
            <a:r>
              <a:rPr kumimoji="0" lang="en-GB" sz="2600" b="0" i="0" u="sng" strike="noStrike" kern="1200" cap="none" spc="0" normalizeH="0" baseline="0" noProof="0" dirty="0" smtClean="0">
                <a:ln>
                  <a:noFill/>
                </a:ln>
                <a:solidFill>
                  <a:schemeClr val="tx1"/>
                </a:solidFill>
                <a:effectLst/>
                <a:uLnTx/>
                <a:uFillTx/>
                <a:latin typeface="+mn-lt"/>
                <a:ea typeface="+mn-ea"/>
                <a:cs typeface="+mn-cs"/>
              </a:rPr>
              <a:t>agents of erosion </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a:t>
            </a:r>
            <a:r>
              <a:rPr kumimoji="0" lang="en-GB" sz="2600" b="0" i="0" u="none" strike="noStrike" kern="1200" cap="none" spc="0" normalizeH="0" baseline="0" noProof="0" dirty="0" err="1" smtClean="0">
                <a:ln>
                  <a:noFill/>
                </a:ln>
                <a:solidFill>
                  <a:schemeClr val="tx1"/>
                </a:solidFill>
                <a:effectLst/>
                <a:uLnTx/>
                <a:uFillTx/>
                <a:latin typeface="+mn-lt"/>
                <a:ea typeface="+mn-ea"/>
                <a:cs typeface="+mn-cs"/>
              </a:rPr>
              <a:t>ie</a:t>
            </a:r>
            <a:r>
              <a:rPr kumimoji="0" lang="en-GB" sz="2600" b="0" i="0" u="none" strike="noStrike" kern="1200" cap="none" spc="0" normalizeH="0" noProof="0" dirty="0" smtClean="0">
                <a:ln>
                  <a:noFill/>
                </a:ln>
                <a:solidFill>
                  <a:schemeClr val="tx1"/>
                </a:solidFill>
                <a:effectLst/>
                <a:uLnTx/>
                <a:uFillTx/>
                <a:latin typeface="+mn-lt"/>
                <a:ea typeface="+mn-ea"/>
                <a:cs typeface="+mn-cs"/>
              </a:rPr>
              <a:t> things that erode) are</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it-IT" sz="2400" b="0" i="0" u="sng" strike="noStrike" kern="1200" cap="none" spc="0" normalizeH="0" baseline="0" noProof="0" dirty="0" smtClean="0">
                <a:ln>
                  <a:noFill/>
                </a:ln>
                <a:solidFill>
                  <a:schemeClr val="tx1"/>
                </a:solidFill>
                <a:effectLst/>
                <a:uLnTx/>
                <a:uFillTx/>
                <a:latin typeface="+mn-lt"/>
                <a:ea typeface="+mn-ea"/>
                <a:cs typeface="+mn-cs"/>
              </a:rPr>
              <a:t>Rivers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it-IT" sz="2400" u="sng" noProof="0" dirty="0" smtClean="0"/>
              <a:t>Sea</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it-IT" sz="2400" b="0" i="0" u="none" strike="noStrike" kern="1200" cap="none" spc="0" normalizeH="0" baseline="0" dirty="0" smtClean="0">
                <a:ln>
                  <a:noFill/>
                </a:ln>
                <a:solidFill>
                  <a:schemeClr val="tx1"/>
                </a:solidFill>
                <a:effectLst/>
                <a:uLnTx/>
                <a:uFillTx/>
                <a:latin typeface="+mn-lt"/>
                <a:ea typeface="+mn-ea"/>
                <a:cs typeface="+mn-cs"/>
              </a:rPr>
              <a:t>Ice</a:t>
            </a:r>
            <a:r>
              <a:rPr kumimoji="0" lang="it-IT" sz="2400" b="0" i="0" u="none" strike="noStrike" kern="1200" cap="none" spc="0" normalizeH="0" dirty="0" smtClean="0">
                <a:ln>
                  <a:noFill/>
                </a:ln>
                <a:solidFill>
                  <a:schemeClr val="tx1"/>
                </a:solidFill>
                <a:effectLst/>
                <a:uLnTx/>
                <a:uFillTx/>
                <a:latin typeface="+mn-lt"/>
                <a:ea typeface="+mn-ea"/>
                <a:cs typeface="+mn-cs"/>
              </a:rPr>
              <a:t> (glaicers)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Wind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3"/>
              </a:buClr>
              <a:buSzPct val="95000"/>
            </a:pPr>
            <a:endParaRPr lang="it-IT" sz="2600" noProof="0" dirty="0"/>
          </a:p>
          <a:p>
            <a:pPr>
              <a:spcBef>
                <a:spcPct val="20000"/>
              </a:spcBef>
              <a:buClr>
                <a:schemeClr val="accent3"/>
              </a:buClr>
              <a:buSzPct val="95000"/>
            </a:pPr>
            <a:r>
              <a:rPr kumimoji="0" lang="it-IT" sz="2600" b="0" i="0" u="none" strike="noStrike" kern="1200" cap="none" spc="0" normalizeH="0" baseline="0" dirty="0" smtClean="0">
                <a:ln>
                  <a:noFill/>
                </a:ln>
                <a:solidFill>
                  <a:schemeClr val="tx1"/>
                </a:solidFill>
                <a:effectLst/>
                <a:uLnTx/>
                <a:uFillTx/>
                <a:latin typeface="+mn-lt"/>
                <a:ea typeface="+mn-ea"/>
                <a:cs typeface="+mn-cs"/>
              </a:rPr>
              <a:t>There</a:t>
            </a:r>
            <a:r>
              <a:rPr kumimoji="0" lang="it-IT" sz="2600" b="0" i="0" u="none" strike="noStrike" kern="1200" cap="none" spc="0" normalizeH="0" dirty="0" smtClean="0">
                <a:ln>
                  <a:noFill/>
                </a:ln>
                <a:solidFill>
                  <a:schemeClr val="tx1"/>
                </a:solidFill>
                <a:effectLst/>
                <a:uLnTx/>
                <a:uFillTx/>
                <a:latin typeface="+mn-lt"/>
                <a:ea typeface="+mn-ea"/>
                <a:cs typeface="+mn-cs"/>
              </a:rPr>
              <a:t> are </a:t>
            </a:r>
            <a:r>
              <a:rPr kumimoji="0" lang="it-IT" sz="2600" b="0" i="0" u="sng" strike="noStrike" kern="1200" cap="none" spc="0" normalizeH="0" dirty="0" smtClean="0">
                <a:ln>
                  <a:noFill/>
                </a:ln>
                <a:solidFill>
                  <a:schemeClr val="tx1"/>
                </a:solidFill>
                <a:effectLst/>
                <a:uLnTx/>
                <a:uFillTx/>
                <a:latin typeface="+mn-lt"/>
                <a:ea typeface="+mn-ea"/>
                <a:cs typeface="+mn-cs"/>
              </a:rPr>
              <a:t>four processes of erosion </a:t>
            </a:r>
            <a:r>
              <a:rPr kumimoji="0" lang="it-IT" sz="2600" b="0" i="0" u="none" strike="noStrike" kern="1200" cap="none" spc="0" normalizeH="0" dirty="0" smtClean="0">
                <a:ln>
                  <a:noFill/>
                </a:ln>
                <a:solidFill>
                  <a:schemeClr val="tx1"/>
                </a:solidFill>
                <a:effectLst/>
                <a:uLnTx/>
                <a:uFillTx/>
                <a:latin typeface="+mn-lt"/>
                <a:ea typeface="+mn-ea"/>
                <a:cs typeface="+mn-cs"/>
              </a:rPr>
              <a:t>that happen in both the rivers and seas.  These are:</a:t>
            </a:r>
          </a:p>
          <a:p>
            <a:pPr marL="971550" lvl="1" indent="-514350">
              <a:spcBef>
                <a:spcPct val="20000"/>
              </a:spcBef>
              <a:buClr>
                <a:schemeClr val="accent3"/>
              </a:buClr>
              <a:buSzPct val="95000"/>
              <a:buFont typeface="+mj-lt"/>
              <a:buAutoNum type="arabicPeriod"/>
            </a:pPr>
            <a:r>
              <a:rPr lang="it-IT" sz="2600" dirty="0" smtClean="0"/>
              <a:t>Hydraulic Action</a:t>
            </a:r>
          </a:p>
          <a:p>
            <a:pPr marL="971550" lvl="1" indent="-514350">
              <a:spcBef>
                <a:spcPct val="20000"/>
              </a:spcBef>
              <a:buClr>
                <a:schemeClr val="accent3"/>
              </a:buClr>
              <a:buSzPct val="95000"/>
              <a:buFont typeface="+mj-lt"/>
              <a:buAutoNum type="arabicPeriod"/>
            </a:pPr>
            <a:r>
              <a:rPr kumimoji="0" lang="it-IT" sz="2600" b="0" i="0" u="none" strike="noStrike" kern="1200" cap="none" spc="0" normalizeH="0" baseline="0" noProof="0" dirty="0" smtClean="0">
                <a:ln>
                  <a:noFill/>
                </a:ln>
                <a:solidFill>
                  <a:schemeClr val="tx1"/>
                </a:solidFill>
                <a:effectLst/>
                <a:uLnTx/>
                <a:uFillTx/>
                <a:latin typeface="+mn-lt"/>
                <a:ea typeface="+mn-ea"/>
                <a:cs typeface="+mn-cs"/>
              </a:rPr>
              <a:t>Abrasion/Corrasion</a:t>
            </a:r>
          </a:p>
          <a:p>
            <a:pPr marL="971550" lvl="1" indent="-514350">
              <a:spcBef>
                <a:spcPct val="20000"/>
              </a:spcBef>
              <a:buClr>
                <a:schemeClr val="accent3"/>
              </a:buClr>
              <a:buSzPct val="95000"/>
              <a:buFont typeface="+mj-lt"/>
              <a:buAutoNum type="arabicPeriod"/>
            </a:pPr>
            <a:r>
              <a:rPr lang="it-IT" sz="2600" dirty="0" smtClean="0"/>
              <a:t>Attrition</a:t>
            </a:r>
          </a:p>
          <a:p>
            <a:pPr marL="971550" lvl="1" indent="-514350">
              <a:spcBef>
                <a:spcPct val="20000"/>
              </a:spcBef>
              <a:buClr>
                <a:schemeClr val="accent3"/>
              </a:buClr>
              <a:buSzPct val="95000"/>
              <a:buFont typeface="+mj-lt"/>
              <a:buAutoNum type="arabicPeriod"/>
            </a:pPr>
            <a:r>
              <a:rPr lang="it-IT" sz="2600" dirty="0" smtClean="0"/>
              <a:t>Solution/Corrosion</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457200" y="304800"/>
            <a:ext cx="8534400" cy="1085088"/>
          </a:xfrm>
          <a:solidFill>
            <a:schemeClr val="bg1"/>
          </a:solidFill>
        </p:spPr>
        <p:txBody>
          <a:bodyPr>
            <a:noAutofit/>
          </a:bodyPr>
          <a:lstStyle/>
          <a:p>
            <a:r>
              <a:rPr lang="en-US" sz="2400" dirty="0" smtClean="0"/>
              <a:t>Understand and be able to explain and describe </a:t>
            </a:r>
            <a:r>
              <a:rPr lang="en-US" sz="2400" dirty="0" err="1" smtClean="0"/>
              <a:t>erosional</a:t>
            </a:r>
            <a:r>
              <a:rPr lang="en-US" sz="2400" dirty="0" smtClean="0"/>
              <a:t> processes of wave and river action:  hydraulic action, </a:t>
            </a:r>
            <a:r>
              <a:rPr lang="en-US" sz="2400" dirty="0" err="1" smtClean="0"/>
              <a:t>corrasion</a:t>
            </a:r>
            <a:r>
              <a:rPr lang="en-US" sz="2400" dirty="0" smtClean="0"/>
              <a:t> (abrasion), corrosion (solution) and attrition</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572000" cy="762000"/>
          </a:xfrm>
          <a:solidFill>
            <a:schemeClr val="bg1"/>
          </a:solidFill>
        </p:spPr>
        <p:txBody>
          <a:bodyPr>
            <a:normAutofit fontScale="90000"/>
          </a:bodyPr>
          <a:lstStyle/>
          <a:p>
            <a:r>
              <a:rPr lang="it-IT" dirty="0" smtClean="0"/>
              <a:t>Hydraulic Action</a:t>
            </a:r>
            <a:endParaRPr lang="en-US" dirty="0"/>
          </a:p>
        </p:txBody>
      </p:sp>
      <p:sp>
        <p:nvSpPr>
          <p:cNvPr id="3" name="Content Placeholder 2"/>
          <p:cNvSpPr>
            <a:spLocks noGrp="1"/>
          </p:cNvSpPr>
          <p:nvPr>
            <p:ph idx="1"/>
          </p:nvPr>
        </p:nvSpPr>
        <p:spPr>
          <a:xfrm>
            <a:off x="457200" y="1295400"/>
            <a:ext cx="8534400" cy="2133600"/>
          </a:xfrm>
        </p:spPr>
        <p:txBody>
          <a:bodyPr>
            <a:noAutofit/>
          </a:bodyPr>
          <a:lstStyle/>
          <a:p>
            <a:pPr marL="0" indent="0">
              <a:buNone/>
            </a:pPr>
            <a:r>
              <a:rPr lang="en-GB" sz="2800" dirty="0" smtClean="0"/>
              <a:t>The power of the water.</a:t>
            </a:r>
          </a:p>
          <a:p>
            <a:pPr marL="0" indent="0">
              <a:buNone/>
            </a:pPr>
            <a:r>
              <a:rPr lang="en-GB" sz="2800" dirty="0" smtClean="0"/>
              <a:t>The hammering effect of fast flowing water (turbulent water) on river beds and banks. The force of the water will loosen particles and then pull them out into the flow of the river.</a:t>
            </a:r>
          </a:p>
        </p:txBody>
      </p:sp>
      <p:pic>
        <p:nvPicPr>
          <p:cNvPr id="4" name="Picture 19" descr="hydraulic_action"/>
          <p:cNvPicPr>
            <a:picLocks noChangeAspect="1" noChangeArrowheads="1"/>
          </p:cNvPicPr>
          <p:nvPr/>
        </p:nvPicPr>
        <p:blipFill>
          <a:blip r:embed="rId2" cstate="print"/>
          <a:srcRect/>
          <a:stretch>
            <a:fillRect/>
          </a:stretch>
        </p:blipFill>
        <p:spPr bwMode="auto">
          <a:xfrm>
            <a:off x="4800600" y="3276600"/>
            <a:ext cx="3893416" cy="3124200"/>
          </a:xfrm>
          <a:prstGeom prst="rect">
            <a:avLst/>
          </a:prstGeom>
          <a:noFill/>
          <a:ln w="9525">
            <a:noFill/>
            <a:miter lim="800000"/>
            <a:headEnd/>
            <a:tailEnd/>
          </a:ln>
        </p:spPr>
      </p:pic>
      <p:sp>
        <p:nvSpPr>
          <p:cNvPr id="5" name="Rectangle 4"/>
          <p:cNvSpPr/>
          <p:nvPr/>
        </p:nvSpPr>
        <p:spPr>
          <a:xfrm>
            <a:off x="304800" y="4191000"/>
            <a:ext cx="4343400" cy="1815882"/>
          </a:xfrm>
          <a:prstGeom prst="rect">
            <a:avLst/>
          </a:prstGeom>
        </p:spPr>
        <p:txBody>
          <a:bodyPr wrap="square">
            <a:spAutoFit/>
          </a:bodyPr>
          <a:lstStyle/>
          <a:p>
            <a:r>
              <a:rPr lang="en-GB" sz="2800" dirty="0" smtClean="0"/>
              <a:t>It is a bit like having a very large hose pipe pointed in the same place for along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572000" cy="762000"/>
          </a:xfrm>
          <a:solidFill>
            <a:schemeClr val="bg1"/>
          </a:solidFill>
        </p:spPr>
        <p:txBody>
          <a:bodyPr>
            <a:normAutofit fontScale="90000"/>
          </a:bodyPr>
          <a:lstStyle/>
          <a:p>
            <a:r>
              <a:rPr lang="it-IT" dirty="0" smtClean="0"/>
              <a:t>Abrasion/Corrasion</a:t>
            </a:r>
            <a:endParaRPr lang="en-US" dirty="0"/>
          </a:p>
        </p:txBody>
      </p:sp>
      <p:sp>
        <p:nvSpPr>
          <p:cNvPr id="3" name="Content Placeholder 2"/>
          <p:cNvSpPr>
            <a:spLocks noGrp="1"/>
          </p:cNvSpPr>
          <p:nvPr>
            <p:ph idx="1"/>
          </p:nvPr>
        </p:nvSpPr>
        <p:spPr>
          <a:xfrm>
            <a:off x="457200" y="1219200"/>
            <a:ext cx="8534400" cy="2133600"/>
          </a:xfrm>
        </p:spPr>
        <p:txBody>
          <a:bodyPr>
            <a:noAutofit/>
          </a:bodyPr>
          <a:lstStyle/>
          <a:p>
            <a:pPr marL="0" indent="0" algn="just">
              <a:spcBef>
                <a:spcPct val="50000"/>
              </a:spcBef>
              <a:buNone/>
            </a:pPr>
            <a:r>
              <a:rPr lang="en-GB" sz="2800" dirty="0" smtClean="0"/>
              <a:t>The load of the river or sea (rocks carried along by the river/sea) wear down and scrape the river and sea bed the banks or shore. </a:t>
            </a:r>
          </a:p>
          <a:p>
            <a:pPr marL="0" indent="0" algn="just">
              <a:spcBef>
                <a:spcPct val="50000"/>
              </a:spcBef>
              <a:buNone/>
            </a:pPr>
            <a:r>
              <a:rPr lang="en-GB" sz="2800" dirty="0" smtClean="0"/>
              <a:t>This is sometimes called </a:t>
            </a:r>
            <a:r>
              <a:rPr lang="en-GB" sz="2800" dirty="0" err="1" smtClean="0"/>
              <a:t>Corrasion</a:t>
            </a:r>
            <a:r>
              <a:rPr lang="en-GB" sz="2800" dirty="0" smtClean="0"/>
              <a:t> </a:t>
            </a:r>
          </a:p>
          <a:p>
            <a:pPr marL="0" indent="0">
              <a:buNone/>
            </a:pPr>
            <a:endParaRPr lang="en-GB" sz="2800" dirty="0" smtClean="0"/>
          </a:p>
        </p:txBody>
      </p:sp>
      <p:pic>
        <p:nvPicPr>
          <p:cNvPr id="6" name="Picture 2" descr="abrasion"/>
          <p:cNvPicPr>
            <a:picLocks noChangeAspect="1" noChangeArrowheads="1"/>
          </p:cNvPicPr>
          <p:nvPr/>
        </p:nvPicPr>
        <p:blipFill>
          <a:blip r:embed="rId2" cstate="print"/>
          <a:srcRect l="6667" t="13962"/>
          <a:stretch>
            <a:fillRect/>
          </a:stretch>
        </p:blipFill>
        <p:spPr bwMode="auto">
          <a:xfrm>
            <a:off x="914400" y="3200400"/>
            <a:ext cx="53340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572000" cy="762000"/>
          </a:xfrm>
          <a:solidFill>
            <a:schemeClr val="bg1"/>
          </a:solidFill>
        </p:spPr>
        <p:txBody>
          <a:bodyPr>
            <a:normAutofit fontScale="90000"/>
          </a:bodyPr>
          <a:lstStyle/>
          <a:p>
            <a:r>
              <a:rPr lang="it-IT" dirty="0" smtClean="0"/>
              <a:t>Attrition</a:t>
            </a:r>
            <a:endParaRPr lang="en-US" dirty="0"/>
          </a:p>
        </p:txBody>
      </p:sp>
      <p:sp>
        <p:nvSpPr>
          <p:cNvPr id="3" name="Content Placeholder 2"/>
          <p:cNvSpPr>
            <a:spLocks noGrp="1"/>
          </p:cNvSpPr>
          <p:nvPr>
            <p:ph idx="1"/>
          </p:nvPr>
        </p:nvSpPr>
        <p:spPr>
          <a:xfrm>
            <a:off x="457200" y="1219200"/>
            <a:ext cx="8534400" cy="1600200"/>
          </a:xfrm>
        </p:spPr>
        <p:txBody>
          <a:bodyPr>
            <a:noAutofit/>
          </a:bodyPr>
          <a:lstStyle/>
          <a:p>
            <a:pPr marL="0" indent="0">
              <a:buNone/>
            </a:pPr>
            <a:r>
              <a:rPr lang="en-GB" sz="2800" dirty="0" smtClean="0"/>
              <a:t>The rocks (the load) being carried by the river or sea smash together and break into smaller, smoother and rounder particles.</a:t>
            </a:r>
          </a:p>
          <a:p>
            <a:pPr marL="0" indent="0">
              <a:buNone/>
            </a:pPr>
            <a:endParaRPr lang="en-GB" sz="2800" dirty="0" smtClean="0"/>
          </a:p>
        </p:txBody>
      </p:sp>
      <p:sp>
        <p:nvSpPr>
          <p:cNvPr id="5" name="Rectangle 4"/>
          <p:cNvSpPr/>
          <p:nvPr/>
        </p:nvSpPr>
        <p:spPr>
          <a:xfrm>
            <a:off x="533400" y="2967335"/>
            <a:ext cx="4038600" cy="2246769"/>
          </a:xfrm>
          <a:prstGeom prst="rect">
            <a:avLst/>
          </a:prstGeom>
        </p:spPr>
        <p:txBody>
          <a:bodyPr wrap="square">
            <a:spAutoFit/>
          </a:bodyPr>
          <a:lstStyle/>
          <a:p>
            <a:pPr>
              <a:spcBef>
                <a:spcPct val="50000"/>
              </a:spcBef>
            </a:pPr>
            <a:r>
              <a:rPr lang="en-GB" sz="2800" dirty="0" smtClean="0"/>
              <a:t>The key evidence of attrition is that pebbles and rocks are smooth and rounded, perfect for skimming</a:t>
            </a:r>
            <a:r>
              <a:rPr lang="en-GB" sz="2800" dirty="0" smtClean="0">
                <a:latin typeface="Times New Roman" pitchFamily="18" charset="0"/>
              </a:rPr>
              <a:t> </a:t>
            </a:r>
            <a:endParaRPr lang="en-GB" sz="2800" dirty="0">
              <a:latin typeface="Times New Roman" pitchFamily="18" charset="0"/>
            </a:endParaRPr>
          </a:p>
        </p:txBody>
      </p:sp>
      <p:pic>
        <p:nvPicPr>
          <p:cNvPr id="7" name="Picture 2" descr="attrition"/>
          <p:cNvPicPr>
            <a:picLocks noChangeAspect="1" noChangeArrowheads="1"/>
          </p:cNvPicPr>
          <p:nvPr/>
        </p:nvPicPr>
        <p:blipFill>
          <a:blip r:embed="rId2" cstate="print"/>
          <a:srcRect/>
          <a:stretch>
            <a:fillRect/>
          </a:stretch>
        </p:blipFill>
        <p:spPr bwMode="auto">
          <a:xfrm>
            <a:off x="4800600" y="2209800"/>
            <a:ext cx="3386789" cy="2438400"/>
          </a:xfrm>
          <a:prstGeom prst="rect">
            <a:avLst/>
          </a:prstGeom>
          <a:noFill/>
          <a:ln w="9525">
            <a:noFill/>
            <a:miter lim="800000"/>
            <a:headEnd/>
            <a:tailEnd/>
          </a:ln>
        </p:spPr>
      </p:pic>
      <p:pic>
        <p:nvPicPr>
          <p:cNvPr id="8" name="Picture 6" descr="http://images.jupiterimages.com/common/detail/60/17/22661760.jpg"/>
          <p:cNvPicPr>
            <a:picLocks noChangeAspect="1" noChangeArrowheads="1"/>
          </p:cNvPicPr>
          <p:nvPr/>
        </p:nvPicPr>
        <p:blipFill>
          <a:blip r:embed="rId3" cstate="print"/>
          <a:srcRect/>
          <a:stretch>
            <a:fillRect/>
          </a:stretch>
        </p:blipFill>
        <p:spPr bwMode="auto">
          <a:xfrm>
            <a:off x="5029200" y="4800600"/>
            <a:ext cx="2857500" cy="187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269</TotalTime>
  <Words>1289</Words>
  <Application>Microsoft Office PowerPoint</Application>
  <PresentationFormat>On-screen Show (4:3)</PresentationFormat>
  <Paragraphs>114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IGCSE River Revision</vt:lpstr>
      <vt:lpstr>You need to know that weathering involves the breakdown of rock in situ and how it is different to erosion</vt:lpstr>
      <vt:lpstr>Be able to describe what is meant by different types of weathering – physical/mechanical (freeze-thaw action, exfoliation), chemical (and biological.  Explain the main factors influencing the type and rate of weathering – climate and rock features</vt:lpstr>
      <vt:lpstr>Slide 4</vt:lpstr>
      <vt:lpstr>Slide 5</vt:lpstr>
      <vt:lpstr>Understand and be able to explain and describe erosional processes of wave and river action:  hydraulic action, corrasion (abrasion), corrosion (solution) and attrition</vt:lpstr>
      <vt:lpstr>Hydraulic Action</vt:lpstr>
      <vt:lpstr>Abrasion/Corrasion</vt:lpstr>
      <vt:lpstr>Attrition</vt:lpstr>
      <vt:lpstr>Solution/Corrosion</vt:lpstr>
      <vt:lpstr>Understand and explain river transport processes including traction, saltation, suspension and solution.</vt:lpstr>
      <vt:lpstr>Understand that the effectiveness of the river processes will vary according to the volume and velocity of the running water and the nature of the load (boulders, pebbles, sand and silt) which, in turn, will be affected by the bedrock along the course of the river.</vt:lpstr>
      <vt:lpstr>Slide 13</vt:lpstr>
      <vt:lpstr>Slide 14</vt:lpstr>
      <vt:lpstr>Slide 15</vt:lpstr>
      <vt:lpstr>Slide 16</vt:lpstr>
      <vt:lpstr>Formation of Meanders</vt:lpstr>
      <vt:lpstr>Slide 18</vt:lpstr>
      <vt:lpstr>Meander, R. Lavant, Chichester</vt:lpstr>
      <vt:lpstr>Meander, R. Lavant, Chichester</vt:lpstr>
      <vt:lpstr>Slide 21</vt:lpstr>
      <vt:lpstr>Slide 22</vt:lpstr>
    </vt:vector>
  </TitlesOfParts>
  <Company>EISP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IGCSE River Revision</dc:title>
  <dc:creator>l.strydom</dc:creator>
  <cp:lastModifiedBy>l.strydom</cp:lastModifiedBy>
  <cp:revision>28</cp:revision>
  <dcterms:created xsi:type="dcterms:W3CDTF">2013-04-29T07:04:50Z</dcterms:created>
  <dcterms:modified xsi:type="dcterms:W3CDTF">2013-05-03T10:31:12Z</dcterms:modified>
</cp:coreProperties>
</file>