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F928-0831-482F-8C52-729E05DCB4F4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60256-A18B-46B2-B353-EF03997C5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F928-0831-482F-8C52-729E05DCB4F4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60256-A18B-46B2-B353-EF03997C5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F928-0831-482F-8C52-729E05DCB4F4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60256-A18B-46B2-B353-EF03997C5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F928-0831-482F-8C52-729E05DCB4F4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60256-A18B-46B2-B353-EF03997C5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F928-0831-482F-8C52-729E05DCB4F4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60256-A18B-46B2-B353-EF03997C5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F928-0831-482F-8C52-729E05DCB4F4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60256-A18B-46B2-B353-EF03997C5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F928-0831-482F-8C52-729E05DCB4F4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60256-A18B-46B2-B353-EF03997C5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F928-0831-482F-8C52-729E05DCB4F4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60256-A18B-46B2-B353-EF03997C5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F928-0831-482F-8C52-729E05DCB4F4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60256-A18B-46B2-B353-EF03997C5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F928-0831-482F-8C52-729E05DCB4F4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60256-A18B-46B2-B353-EF03997C5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F928-0831-482F-8C52-729E05DCB4F4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A60256-A18B-46B2-B353-EF03997C57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27F928-0831-482F-8C52-729E05DCB4F4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A60256-A18B-46B2-B353-EF03997C573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851648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Introduction to the Oceans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7854696" cy="2133600"/>
          </a:xfrm>
        </p:spPr>
        <p:txBody>
          <a:bodyPr>
            <a:noAutofit/>
          </a:bodyPr>
          <a:lstStyle/>
          <a:p>
            <a:pPr algn="l"/>
            <a:r>
              <a:rPr lang="it-IT" sz="2000" dirty="0" smtClean="0"/>
              <a:t>Unit 2.6, pg 92-99</a:t>
            </a:r>
          </a:p>
          <a:p>
            <a:pPr algn="l"/>
            <a:endParaRPr lang="it-IT" sz="800" dirty="0" smtClean="0"/>
          </a:p>
          <a:p>
            <a:pPr algn="l"/>
            <a:r>
              <a:rPr lang="it-IT" sz="2000" dirty="0" smtClean="0"/>
              <a:t>LO:</a:t>
            </a:r>
          </a:p>
          <a:p>
            <a:pPr marL="114300" lvl="0" indent="-114300" algn="l">
              <a:buFont typeface="Arial" pitchFamily="34" charset="0"/>
              <a:buChar char="•"/>
            </a:pPr>
            <a:r>
              <a:rPr lang="en-GB" sz="2000" dirty="0" smtClean="0"/>
              <a:t>Know the importance of the Oceans</a:t>
            </a:r>
            <a:endParaRPr lang="en-US" sz="2000" dirty="0" smtClean="0"/>
          </a:p>
          <a:p>
            <a:pPr marL="114300" indent="-114300" algn="l">
              <a:buFont typeface="Arial" pitchFamily="34" charset="0"/>
              <a:buChar char="•"/>
            </a:pPr>
            <a:r>
              <a:rPr lang="en-GB" sz="2000" dirty="0" smtClean="0"/>
              <a:t>Understand how Ocean ecosystems work and how they are interlinked.</a:t>
            </a:r>
            <a:endParaRPr lang="it-IT" sz="2000" dirty="0" smtClean="0"/>
          </a:p>
          <a:p>
            <a:pPr algn="l"/>
            <a:endParaRPr lang="it-IT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33400" y="3276600"/>
            <a:ext cx="8001000" cy="2133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it-IT" dirty="0" smtClean="0"/>
              <a:t>Ocean Facts: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03632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Oceans cover 70% of the Earth’s Surface</a:t>
            </a:r>
          </a:p>
          <a:p>
            <a:r>
              <a:rPr lang="it-IT" dirty="0" smtClean="0"/>
              <a:t>97% of the earth’s water is in the oceans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1336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importance of the Oceans</a:t>
            </a:r>
            <a:r>
              <a:rPr kumimoji="0" lang="it-IT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276600"/>
            <a:ext cx="8229600" cy="2209800"/>
          </a:xfrm>
          <a:prstGeom prst="rect">
            <a:avLst/>
          </a:prstGeom>
          <a:noFill/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it-IT" sz="2600" dirty="0" smtClean="0"/>
              <a:t>Influence our weather and climate. (eg. El nino)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it-IT" sz="2600" dirty="0" smtClean="0"/>
              <a:t>They are an important part of the water cycle (evaporation)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 generate</a:t>
            </a:r>
            <a:r>
              <a:rPr kumimoji="0" lang="it-IT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O2 and absorb CO2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it-IT" sz="2600" baseline="0" dirty="0" smtClean="0"/>
              <a:t>They provide us with</a:t>
            </a:r>
            <a:r>
              <a:rPr lang="it-IT" sz="2600" dirty="0" smtClean="0"/>
              <a:t> food and resources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31" name="Picture 7" descr="C:\Documents and Settings\l.strydom\Local Settings\Temporary Internet Files\Content.IE5\U5C505S1\MC9002922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0"/>
            <a:ext cx="1915040" cy="1606906"/>
          </a:xfrm>
          <a:prstGeom prst="rect">
            <a:avLst/>
          </a:prstGeom>
          <a:noFill/>
        </p:spPr>
      </p:pic>
      <p:pic>
        <p:nvPicPr>
          <p:cNvPr id="1032" name="Picture 8" descr="C:\Documents and Settings\l.strydom\Local Settings\Temporary Internet Files\Content.IE5\U5C505S1\MC90005763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0756" y="4953000"/>
            <a:ext cx="2413244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914400"/>
          </a:xfrm>
        </p:spPr>
        <p:txBody>
          <a:bodyPr>
            <a:normAutofit/>
          </a:bodyPr>
          <a:lstStyle/>
          <a:p>
            <a:r>
              <a:rPr lang="it-IT" dirty="0" smtClean="0"/>
              <a:t>Life in the Oceans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19200"/>
            <a:ext cx="3657600" cy="50292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96000"/>
              <a:buFont typeface="Wingdings" pitchFamily="2" charset="2"/>
              <a:buChar char="§"/>
              <a:tabLst/>
              <a:defRPr/>
            </a:pPr>
            <a:r>
              <a:rPr lang="it-IT" sz="2600" dirty="0" smtClean="0"/>
              <a:t>The Food pyramid of the Ocean:</a:t>
            </a:r>
            <a:endParaRPr kumimoji="0" lang="it-IT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96000"/>
              <a:buFont typeface="Wingdings" pitchFamily="2" charset="2"/>
              <a:buChar char="§"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producers</a:t>
            </a:r>
          </a:p>
          <a:p>
            <a:pPr marL="731520" lvl="1" indent="-274320">
              <a:spcBef>
                <a:spcPct val="20000"/>
              </a:spcBef>
              <a:buClr>
                <a:schemeClr val="tx2">
                  <a:lumMod val="75000"/>
                </a:schemeClr>
              </a:buClr>
              <a:buSzPct val="95000"/>
              <a:buFont typeface="Wingdings" pitchFamily="2" charset="2"/>
              <a:buChar char="Ø"/>
            </a:pPr>
            <a:r>
              <a:rPr lang="it-IT" sz="2600" dirty="0" smtClean="0"/>
              <a:t>Use energy (Sunlight) to convert nutrients into organic compounds (glucose)</a:t>
            </a:r>
          </a:p>
          <a:p>
            <a:pPr marL="731520" lvl="1" indent="-274320">
              <a:spcBef>
                <a:spcPct val="20000"/>
              </a:spcBef>
              <a:buClr>
                <a:schemeClr val="tx2">
                  <a:lumMod val="75000"/>
                </a:schemeClr>
              </a:buClr>
              <a:buSzPct val="95000"/>
              <a:buFont typeface="Wingdings" pitchFamily="2" charset="2"/>
              <a:buChar char="Ø"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Nothing</a:t>
            </a:r>
            <a:r>
              <a:rPr kumimoji="0" lang="it-IT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else on the food chain produces glucose</a:t>
            </a:r>
          </a:p>
          <a:p>
            <a:pPr marL="731520" lvl="1" indent="-274320">
              <a:spcBef>
                <a:spcPct val="20000"/>
              </a:spcBef>
              <a:buClr>
                <a:schemeClr val="tx2">
                  <a:lumMod val="75000"/>
                </a:schemeClr>
              </a:buClr>
              <a:buSzPct val="95000"/>
              <a:buFont typeface="Wingdings" pitchFamily="2" charset="2"/>
              <a:buChar char="Ø"/>
            </a:pPr>
            <a:r>
              <a:rPr lang="it-IT" sz="2600" baseline="0" dirty="0" smtClean="0"/>
              <a:t>They</a:t>
            </a:r>
            <a:r>
              <a:rPr lang="it-IT" sz="2600" dirty="0" smtClean="0"/>
              <a:t> are found only in the upper layers</a:t>
            </a:r>
          </a:p>
          <a:p>
            <a:pPr marL="274320" indent="-274320">
              <a:spcBef>
                <a:spcPct val="20000"/>
              </a:spcBef>
              <a:buClr>
                <a:schemeClr val="bg2">
                  <a:lumMod val="25000"/>
                </a:schemeClr>
              </a:buClr>
              <a:buSzPct val="96000"/>
              <a:buFont typeface="Wingdings" pitchFamily="2" charset="2"/>
              <a:buChar char="§"/>
            </a:pPr>
            <a:r>
              <a:rPr lang="it-IT" sz="2600" dirty="0" smtClean="0"/>
              <a:t>As you move up the food pyramid/trophic  levels the amount of energy available is lost (through respiration and waste). </a:t>
            </a:r>
            <a:endParaRPr lang="it-IT" sz="2600" dirty="0"/>
          </a:p>
          <a:p>
            <a:pPr marL="274320" indent="-274320">
              <a:spcBef>
                <a:spcPct val="20000"/>
              </a:spcBef>
              <a:buClr>
                <a:schemeClr val="bg2">
                  <a:lumMod val="25000"/>
                </a:schemeClr>
              </a:buClr>
              <a:buSzPct val="96000"/>
              <a:buFont typeface="Wingdings" pitchFamily="2" charset="2"/>
              <a:buChar char="§"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</a:t>
            </a:r>
            <a:r>
              <a:rPr kumimoji="0" lang="it-IT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species in the ocean are interdependant.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Marine trophic pyrami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2667000"/>
            <a:ext cx="6690123" cy="44600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Introduction to the Oceans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85800"/>
            <a:ext cx="7854696" cy="990600"/>
          </a:xfrm>
        </p:spPr>
        <p:txBody>
          <a:bodyPr>
            <a:noAutofit/>
          </a:bodyPr>
          <a:lstStyle/>
          <a:p>
            <a:pPr algn="l"/>
            <a:r>
              <a:rPr lang="it-IT" sz="2000" dirty="0" smtClean="0"/>
              <a:t>Unit 2.6, pg 92-99</a:t>
            </a:r>
          </a:p>
          <a:p>
            <a:pPr algn="l"/>
            <a:endParaRPr lang="it-IT" sz="800" dirty="0" smtClean="0"/>
          </a:p>
          <a:p>
            <a:pPr algn="l"/>
            <a:r>
              <a:rPr lang="it-IT" sz="2000" dirty="0" smtClean="0"/>
              <a:t>LO:</a:t>
            </a:r>
          </a:p>
          <a:p>
            <a:pPr marL="114300" lvl="0" indent="-114300" algn="l">
              <a:buFont typeface="Arial" pitchFamily="34" charset="0"/>
              <a:buChar char="•"/>
            </a:pPr>
            <a:r>
              <a:rPr lang="en-GB" sz="2000" dirty="0" smtClean="0"/>
              <a:t>Know the importance of the Oceans</a:t>
            </a:r>
            <a:endParaRPr lang="en-US" sz="2000" dirty="0" smtClean="0"/>
          </a:p>
          <a:p>
            <a:pPr marL="114300" indent="-114300" algn="l">
              <a:buFont typeface="Arial" pitchFamily="34" charset="0"/>
              <a:buChar char="•"/>
            </a:pPr>
            <a:r>
              <a:rPr lang="en-GB" sz="2000" dirty="0" smtClean="0"/>
              <a:t>Understand how Ocean ecosystems work and how they are interlinked</a:t>
            </a:r>
            <a:r>
              <a:rPr lang="en-GB" sz="2000" dirty="0" smtClean="0"/>
              <a:t>.</a:t>
            </a:r>
          </a:p>
          <a:p>
            <a:pPr marL="114300" indent="-114300" algn="l">
              <a:buFont typeface="Arial" pitchFamily="34" charset="0"/>
              <a:buChar char="•"/>
            </a:pPr>
            <a:endParaRPr lang="en-GB" sz="2000" dirty="0" smtClean="0"/>
          </a:p>
          <a:p>
            <a:pPr marL="114300" indent="-114300" algn="l">
              <a:buFont typeface="Arial" pitchFamily="34" charset="0"/>
              <a:buChar char="•"/>
            </a:pPr>
            <a:r>
              <a:rPr lang="en-GB" sz="2400" dirty="0" smtClean="0"/>
              <a:t>Read the Pages 93-94 and make a list of </a:t>
            </a:r>
          </a:p>
          <a:p>
            <a:pPr marL="800100" lvl="1" indent="-342900" algn="l">
              <a:buFont typeface="+mj-lt"/>
              <a:buAutoNum type="alphaUcPeriod"/>
            </a:pPr>
            <a:r>
              <a:rPr lang="en-GB" dirty="0" smtClean="0"/>
              <a:t>Potential resources from the ocean – add any extra ones that you can think of that are not mentioned in the book</a:t>
            </a:r>
          </a:p>
          <a:p>
            <a:pPr marL="800100" lvl="1" indent="-342900" algn="l">
              <a:buFont typeface="+mj-lt"/>
              <a:buAutoNum type="alphaUcPeriod"/>
            </a:pPr>
            <a:r>
              <a:rPr lang="en-GB" dirty="0" smtClean="0"/>
              <a:t>Consequences of uncontrolled/unmanaged exploitation of these resources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dirty="0" smtClean="0"/>
              <a:t>Do the activities 1-3 on page 94</a:t>
            </a:r>
          </a:p>
          <a:p>
            <a:pPr marL="114300" indent="-114300" algn="l">
              <a:buFont typeface="Arial" pitchFamily="34" charset="0"/>
              <a:buChar char="•"/>
            </a:pPr>
            <a:endParaRPr lang="it-IT" sz="2000" dirty="0" smtClean="0"/>
          </a:p>
          <a:p>
            <a:pPr algn="l"/>
            <a:endParaRPr lang="it-IT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</TotalTime>
  <Words>238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Introduction to the Oceans</vt:lpstr>
      <vt:lpstr>Ocean Facts:</vt:lpstr>
      <vt:lpstr>Life in the Oceans</vt:lpstr>
      <vt:lpstr>Introduction to the Oceans</vt:lpstr>
    </vt:vector>
  </TitlesOfParts>
  <Company>EISP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Oceans</dc:title>
  <dc:creator>l.strydom</dc:creator>
  <cp:lastModifiedBy>l.strydom</cp:lastModifiedBy>
  <cp:revision>13</cp:revision>
  <dcterms:created xsi:type="dcterms:W3CDTF">2012-10-24T13:10:46Z</dcterms:created>
  <dcterms:modified xsi:type="dcterms:W3CDTF">2012-11-08T09:24:41Z</dcterms:modified>
</cp:coreProperties>
</file>