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0"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varScale="1">
        <p:scale>
          <a:sx n="65" d="100"/>
          <a:sy n="65" d="100"/>
        </p:scale>
        <p:origin x="-14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2F1546-0BB6-4D61-97F6-7388F73B1CA9}" type="slidenum">
              <a:rPr lang="en-US"/>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CE212B-4B7A-4F52-885E-66219791565C}" type="slidenum">
              <a:rPr lang="en-US"/>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A9FAE6-1697-411B-9B52-ABCE85873642}" type="slidenum">
              <a:rPr lang="en-US"/>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C88B888-2E00-42E9-AEEF-3895AFFF7BB1}" type="slidenum">
              <a:rPr lang="en-US"/>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25B84D0-C385-4583-B510-EB9820298945}" type="slidenum">
              <a:rPr lang="en-US"/>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761674-50FB-4953-A2E0-B1CCBF2C9607}" type="slidenum">
              <a:rPr lang="en-US"/>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CFCC16-D876-4C74-82FA-63E5692297D3}" type="slidenum">
              <a:rPr lang="en-US"/>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E7228-4EE2-4CEE-9AC5-C6E179604E07}" type="slidenum">
              <a:rPr lang="en-US"/>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96CBD4-7A95-43EB-949C-78DC5818C372}" type="slidenum">
              <a:rPr lang="en-US"/>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7D4FD1-2520-4370-9DF4-1279AD44C37B}" type="slidenum">
              <a:rPr lang="en-US"/>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6E9D62-22C1-4770-9A07-679E8A702B97}" type="slidenum">
              <a:rPr lang="en-US"/>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D60B0B-090B-43B0-ABBA-5092050541E1}" type="slidenum">
              <a:rPr lang="en-US"/>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2BC185-842B-4FD2-B04F-E8F9C7668310}" type="slidenum">
              <a:rPr lang="en-US"/>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4B3617-0159-4A74-8730-7530D9A1A5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5.xml"/><Relationship Id="rId2" Type="http://schemas.openxmlformats.org/officeDocument/2006/relationships/hyperlink" Target="Contours.ppt" TargetMode="External"/><Relationship Id="rId1" Type="http://schemas.openxmlformats.org/officeDocument/2006/relationships/slideLayout" Target="../slideLayouts/slideLayout1.xml"/><Relationship Id="rId6" Type="http://schemas.openxmlformats.org/officeDocument/2006/relationships/hyperlink" Target="Photos.ppt" TargetMode="External"/><Relationship Id="rId5" Type="http://schemas.openxmlformats.org/officeDocument/2006/relationships/hyperlink" Target="Map%20symbols.ppt" TargetMode="External"/><Relationship Id="rId4" Type="http://schemas.openxmlformats.org/officeDocument/2006/relationships/hyperlink" Target="6%20Figure%20Grid%20References.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xfrm>
            <a:off x="468313" y="0"/>
            <a:ext cx="8229600" cy="1143000"/>
          </a:xfrm>
        </p:spPr>
        <p:txBody>
          <a:bodyPr/>
          <a:lstStyle/>
          <a:p>
            <a:r>
              <a:rPr lang="en-GB" b="1"/>
              <a:t>MAP SKILLS</a:t>
            </a:r>
            <a:endParaRPr lang="en-US" b="1"/>
          </a:p>
        </p:txBody>
      </p:sp>
      <p:pic>
        <p:nvPicPr>
          <p:cNvPr id="20484" name="Picture 4" descr="MPj04034210000[1]"/>
          <p:cNvPicPr>
            <a:picLocks noChangeAspect="1" noChangeArrowheads="1"/>
          </p:cNvPicPr>
          <p:nvPr>
            <p:ph sz="quarter" idx="1"/>
          </p:nvPr>
        </p:nvPicPr>
        <p:blipFill>
          <a:blip r:embed="rId2" cstate="print"/>
          <a:srcRect/>
          <a:stretch>
            <a:fillRect/>
          </a:stretch>
        </p:blipFill>
        <p:spPr>
          <a:xfrm>
            <a:off x="1258888" y="1196975"/>
            <a:ext cx="6700837" cy="5365750"/>
          </a:xfrm>
          <a:noFill/>
          <a:ln/>
        </p:spPr>
      </p:pic>
      <p:sp>
        <p:nvSpPr>
          <p:cNvPr id="20495" name="AutoShape 15">
            <a:hlinkClick r:id="" action="ppaction://hlinkshowjump?jump=nextslide" highlightClick="1"/>
          </p:cNvPr>
          <p:cNvSpPr>
            <a:spLocks noChangeArrowheads="1"/>
          </p:cNvSpPr>
          <p:nvPr/>
        </p:nvSpPr>
        <p:spPr bwMode="auto">
          <a:xfrm>
            <a:off x="8316913" y="6092825"/>
            <a:ext cx="503237" cy="504825"/>
          </a:xfrm>
          <a:prstGeom prst="actionButtonForwardNext">
            <a:avLst/>
          </a:prstGeom>
          <a:solidFill>
            <a:srgbClr val="99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0"/>
            <a:ext cx="8229600" cy="1143000"/>
          </a:xfrm>
        </p:spPr>
        <p:txBody>
          <a:bodyPr/>
          <a:lstStyle/>
          <a:p>
            <a:r>
              <a:rPr lang="en-GB" sz="3200"/>
              <a:t>Let’s measure the distance between the caravan park and the windmill on this map.</a:t>
            </a:r>
            <a:endParaRPr lang="en-US" sz="3200"/>
          </a:p>
        </p:txBody>
      </p:sp>
      <p:pic>
        <p:nvPicPr>
          <p:cNvPr id="10243"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10244"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10245"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10246"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10247"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10248"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10249"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10250"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10251"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10252"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10253"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10254"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10255"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10256"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10257"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10258"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10259"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10260"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10261"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10262"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10263"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10264"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10266" name="Text Box 26"/>
          <p:cNvSpPr txBox="1">
            <a:spLocks noChangeArrowheads="1"/>
          </p:cNvSpPr>
          <p:nvPr/>
        </p:nvSpPr>
        <p:spPr bwMode="auto">
          <a:xfrm>
            <a:off x="1331913" y="5013325"/>
            <a:ext cx="1655762" cy="7794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US"/>
          </a:p>
        </p:txBody>
      </p:sp>
      <p:sp>
        <p:nvSpPr>
          <p:cNvPr id="10267" name="Line 27"/>
          <p:cNvSpPr>
            <a:spLocks noChangeShapeType="1"/>
          </p:cNvSpPr>
          <p:nvPr/>
        </p:nvSpPr>
        <p:spPr bwMode="auto">
          <a:xfrm>
            <a:off x="1476375" y="6165850"/>
            <a:ext cx="503238" cy="0"/>
          </a:xfrm>
          <a:prstGeom prst="line">
            <a:avLst/>
          </a:prstGeom>
          <a:noFill/>
          <a:ln w="9525">
            <a:solidFill>
              <a:schemeClr val="tx1"/>
            </a:solidFill>
            <a:round/>
            <a:headEnd/>
            <a:tailEnd/>
          </a:ln>
          <a:effectLst/>
        </p:spPr>
        <p:txBody>
          <a:bodyPr/>
          <a:lstStyle/>
          <a:p>
            <a:endParaRPr lang="en-GB"/>
          </a:p>
        </p:txBody>
      </p:sp>
      <p:sp>
        <p:nvSpPr>
          <p:cNvPr id="10268" name="Line 28"/>
          <p:cNvSpPr>
            <a:spLocks noChangeShapeType="1"/>
          </p:cNvSpPr>
          <p:nvPr/>
        </p:nvSpPr>
        <p:spPr bwMode="auto">
          <a:xfrm>
            <a:off x="1476375" y="6021388"/>
            <a:ext cx="0" cy="144462"/>
          </a:xfrm>
          <a:prstGeom prst="line">
            <a:avLst/>
          </a:prstGeom>
          <a:noFill/>
          <a:ln w="9525">
            <a:solidFill>
              <a:schemeClr val="tx1"/>
            </a:solidFill>
            <a:round/>
            <a:headEnd/>
            <a:tailEnd/>
          </a:ln>
          <a:effectLst/>
        </p:spPr>
        <p:txBody>
          <a:bodyPr/>
          <a:lstStyle/>
          <a:p>
            <a:endParaRPr lang="en-GB"/>
          </a:p>
        </p:txBody>
      </p:sp>
      <p:sp>
        <p:nvSpPr>
          <p:cNvPr id="10269" name="Line 29"/>
          <p:cNvSpPr>
            <a:spLocks noChangeShapeType="1"/>
          </p:cNvSpPr>
          <p:nvPr/>
        </p:nvSpPr>
        <p:spPr bwMode="auto">
          <a:xfrm>
            <a:off x="1979613" y="6021388"/>
            <a:ext cx="0" cy="144462"/>
          </a:xfrm>
          <a:prstGeom prst="line">
            <a:avLst/>
          </a:prstGeom>
          <a:noFill/>
          <a:ln w="9525">
            <a:solidFill>
              <a:schemeClr val="tx1"/>
            </a:solidFill>
            <a:round/>
            <a:headEnd/>
            <a:tailEnd/>
          </a:ln>
          <a:effectLst/>
        </p:spPr>
        <p:txBody>
          <a:bodyPr/>
          <a:lstStyle/>
          <a:p>
            <a:endParaRPr lang="en-GB"/>
          </a:p>
        </p:txBody>
      </p:sp>
      <p:sp>
        <p:nvSpPr>
          <p:cNvPr id="10270" name="Rectangle 30"/>
          <p:cNvSpPr>
            <a:spLocks noChangeArrowheads="1"/>
          </p:cNvSpPr>
          <p:nvPr/>
        </p:nvSpPr>
        <p:spPr bwMode="auto">
          <a:xfrm>
            <a:off x="2843213" y="3716338"/>
            <a:ext cx="288925" cy="217487"/>
          </a:xfrm>
          <a:prstGeom prst="rect">
            <a:avLst/>
          </a:prstGeom>
          <a:solidFill>
            <a:schemeClr val="accent1">
              <a:alpha val="50999"/>
            </a:schemeClr>
          </a:solidFill>
          <a:ln w="9525">
            <a:solidFill>
              <a:schemeClr val="tx1"/>
            </a:solidFill>
            <a:miter lim="800000"/>
            <a:headEnd/>
            <a:tailEnd/>
          </a:ln>
          <a:effectLst/>
        </p:spPr>
        <p:txBody>
          <a:bodyPr wrap="none" anchor="ctr"/>
          <a:lstStyle/>
          <a:p>
            <a:endParaRPr lang="en-GB"/>
          </a:p>
        </p:txBody>
      </p:sp>
      <p:sp>
        <p:nvSpPr>
          <p:cNvPr id="10271" name="Rectangle 31"/>
          <p:cNvSpPr>
            <a:spLocks noChangeArrowheads="1"/>
          </p:cNvSpPr>
          <p:nvPr/>
        </p:nvSpPr>
        <p:spPr bwMode="auto">
          <a:xfrm>
            <a:off x="4716463" y="4581525"/>
            <a:ext cx="215900" cy="215900"/>
          </a:xfrm>
          <a:prstGeom prst="rect">
            <a:avLst/>
          </a:prstGeom>
          <a:solidFill>
            <a:schemeClr val="accent1">
              <a:alpha val="45000"/>
            </a:schemeClr>
          </a:solidFill>
          <a:ln w="9525">
            <a:solidFill>
              <a:schemeClr val="tx1"/>
            </a:solidFill>
            <a:miter lim="800000"/>
            <a:headEnd/>
            <a:tailEnd/>
          </a:ln>
          <a:effectLst/>
        </p:spPr>
        <p:txBody>
          <a:bodyPr wrap="none" anchor="ctr"/>
          <a:lstStyle/>
          <a:p>
            <a:endParaRPr lang="en-GB"/>
          </a:p>
        </p:txBody>
      </p:sp>
      <p:sp>
        <p:nvSpPr>
          <p:cNvPr id="10272" name="AutoShape 32"/>
          <p:cNvSpPr>
            <a:spLocks noChangeArrowheads="1"/>
          </p:cNvSpPr>
          <p:nvPr/>
        </p:nvSpPr>
        <p:spPr bwMode="auto">
          <a:xfrm rot="1601675">
            <a:off x="2898775" y="4135438"/>
            <a:ext cx="1943100" cy="431800"/>
          </a:xfrm>
          <a:prstGeom prst="rightArrow">
            <a:avLst>
              <a:gd name="adj1" fmla="val 50000"/>
              <a:gd name="adj2" fmla="val 112500"/>
            </a:avLst>
          </a:prstGeom>
          <a:solidFill>
            <a:schemeClr val="accent1"/>
          </a:solidFill>
          <a:ln w="9525">
            <a:solidFill>
              <a:schemeClr val="tx1"/>
            </a:solidFill>
            <a:miter lim="800000"/>
            <a:headEnd/>
            <a:tailEnd/>
          </a:ln>
          <a:effectLst/>
        </p:spPr>
        <p:txBody>
          <a:bodyPr wrap="none" anchor="ctr"/>
          <a:lstStyle/>
          <a:p>
            <a:endParaRPr lang="en-GB"/>
          </a:p>
        </p:txBody>
      </p:sp>
      <p:sp>
        <p:nvSpPr>
          <p:cNvPr id="10273" name="AutoShape 33"/>
          <p:cNvSpPr>
            <a:spLocks noChangeArrowheads="1"/>
          </p:cNvSpPr>
          <p:nvPr/>
        </p:nvSpPr>
        <p:spPr bwMode="auto">
          <a:xfrm>
            <a:off x="1476375" y="6237288"/>
            <a:ext cx="1943100" cy="431800"/>
          </a:xfrm>
          <a:prstGeom prst="rightArrow">
            <a:avLst>
              <a:gd name="adj1" fmla="val 50000"/>
              <a:gd name="adj2" fmla="val 112500"/>
            </a:avLst>
          </a:prstGeom>
          <a:solidFill>
            <a:schemeClr val="accent1"/>
          </a:solidFill>
          <a:ln w="9525">
            <a:solidFill>
              <a:schemeClr val="tx1"/>
            </a:solidFill>
            <a:miter lim="800000"/>
            <a:headEnd/>
            <a:tailEnd/>
          </a:ln>
          <a:effectLst/>
        </p:spPr>
        <p:txBody>
          <a:bodyPr wrap="none" anchor="ctr"/>
          <a:lstStyle/>
          <a:p>
            <a:endParaRPr lang="en-GB"/>
          </a:p>
        </p:txBody>
      </p:sp>
      <p:sp>
        <p:nvSpPr>
          <p:cNvPr id="10276" name="Line 36"/>
          <p:cNvSpPr>
            <a:spLocks noChangeShapeType="1"/>
          </p:cNvSpPr>
          <p:nvPr/>
        </p:nvSpPr>
        <p:spPr bwMode="auto">
          <a:xfrm>
            <a:off x="2987675" y="6165850"/>
            <a:ext cx="503238" cy="0"/>
          </a:xfrm>
          <a:prstGeom prst="line">
            <a:avLst/>
          </a:prstGeom>
          <a:noFill/>
          <a:ln w="9525">
            <a:solidFill>
              <a:schemeClr val="tx1"/>
            </a:solidFill>
            <a:round/>
            <a:headEnd/>
            <a:tailEnd/>
          </a:ln>
          <a:effectLst/>
        </p:spPr>
        <p:txBody>
          <a:bodyPr/>
          <a:lstStyle/>
          <a:p>
            <a:endParaRPr lang="en-GB"/>
          </a:p>
        </p:txBody>
      </p:sp>
      <p:sp>
        <p:nvSpPr>
          <p:cNvPr id="10277" name="Line 37"/>
          <p:cNvSpPr>
            <a:spLocks noChangeShapeType="1"/>
          </p:cNvSpPr>
          <p:nvPr/>
        </p:nvSpPr>
        <p:spPr bwMode="auto">
          <a:xfrm>
            <a:off x="2484438" y="6165850"/>
            <a:ext cx="503237" cy="0"/>
          </a:xfrm>
          <a:prstGeom prst="line">
            <a:avLst/>
          </a:prstGeom>
          <a:noFill/>
          <a:ln w="9525">
            <a:solidFill>
              <a:schemeClr val="tx1"/>
            </a:solidFill>
            <a:round/>
            <a:headEnd/>
            <a:tailEnd/>
          </a:ln>
          <a:effectLst/>
        </p:spPr>
        <p:txBody>
          <a:bodyPr/>
          <a:lstStyle/>
          <a:p>
            <a:endParaRPr lang="en-GB"/>
          </a:p>
        </p:txBody>
      </p:sp>
      <p:sp>
        <p:nvSpPr>
          <p:cNvPr id="10278" name="Line 38"/>
          <p:cNvSpPr>
            <a:spLocks noChangeShapeType="1"/>
          </p:cNvSpPr>
          <p:nvPr/>
        </p:nvSpPr>
        <p:spPr bwMode="auto">
          <a:xfrm>
            <a:off x="1979613" y="6165850"/>
            <a:ext cx="503237" cy="0"/>
          </a:xfrm>
          <a:prstGeom prst="line">
            <a:avLst/>
          </a:prstGeom>
          <a:noFill/>
          <a:ln w="9525">
            <a:solidFill>
              <a:schemeClr val="tx1"/>
            </a:solidFill>
            <a:round/>
            <a:headEnd/>
            <a:tailEnd/>
          </a:ln>
          <a:effectLst/>
        </p:spPr>
        <p:txBody>
          <a:bodyPr/>
          <a:lstStyle/>
          <a:p>
            <a:endParaRPr lang="en-GB"/>
          </a:p>
        </p:txBody>
      </p:sp>
      <p:sp>
        <p:nvSpPr>
          <p:cNvPr id="10279" name="Line 39"/>
          <p:cNvSpPr>
            <a:spLocks noChangeShapeType="1"/>
          </p:cNvSpPr>
          <p:nvPr/>
        </p:nvSpPr>
        <p:spPr bwMode="auto">
          <a:xfrm>
            <a:off x="3492500" y="6021388"/>
            <a:ext cx="0" cy="144462"/>
          </a:xfrm>
          <a:prstGeom prst="line">
            <a:avLst/>
          </a:prstGeom>
          <a:noFill/>
          <a:ln w="9525">
            <a:solidFill>
              <a:schemeClr val="tx1"/>
            </a:solidFill>
            <a:round/>
            <a:headEnd/>
            <a:tailEnd/>
          </a:ln>
          <a:effectLst/>
        </p:spPr>
        <p:txBody>
          <a:bodyPr/>
          <a:lstStyle/>
          <a:p>
            <a:endParaRPr lang="en-GB"/>
          </a:p>
        </p:txBody>
      </p:sp>
      <p:sp>
        <p:nvSpPr>
          <p:cNvPr id="10280" name="Line 40"/>
          <p:cNvSpPr>
            <a:spLocks noChangeShapeType="1"/>
          </p:cNvSpPr>
          <p:nvPr/>
        </p:nvSpPr>
        <p:spPr bwMode="auto">
          <a:xfrm>
            <a:off x="2484438" y="6021388"/>
            <a:ext cx="0" cy="144462"/>
          </a:xfrm>
          <a:prstGeom prst="line">
            <a:avLst/>
          </a:prstGeom>
          <a:noFill/>
          <a:ln w="9525">
            <a:solidFill>
              <a:schemeClr val="tx1"/>
            </a:solidFill>
            <a:round/>
            <a:headEnd/>
            <a:tailEnd/>
          </a:ln>
          <a:effectLst/>
        </p:spPr>
        <p:txBody>
          <a:bodyPr/>
          <a:lstStyle/>
          <a:p>
            <a:endParaRPr lang="en-GB"/>
          </a:p>
        </p:txBody>
      </p:sp>
      <p:sp>
        <p:nvSpPr>
          <p:cNvPr id="10281" name="Line 41"/>
          <p:cNvSpPr>
            <a:spLocks noChangeShapeType="1"/>
          </p:cNvSpPr>
          <p:nvPr/>
        </p:nvSpPr>
        <p:spPr bwMode="auto">
          <a:xfrm>
            <a:off x="2987675" y="6021388"/>
            <a:ext cx="0" cy="144462"/>
          </a:xfrm>
          <a:prstGeom prst="line">
            <a:avLst/>
          </a:prstGeom>
          <a:noFill/>
          <a:ln w="9525">
            <a:solidFill>
              <a:schemeClr val="tx1"/>
            </a:solidFill>
            <a:round/>
            <a:headEnd/>
            <a:tailEnd/>
          </a:ln>
          <a:effectLst/>
        </p:spPr>
        <p:txBody>
          <a:bodyPr/>
          <a:lstStyle/>
          <a:p>
            <a:endParaRPr lang="en-GB"/>
          </a:p>
        </p:txBody>
      </p:sp>
      <p:sp>
        <p:nvSpPr>
          <p:cNvPr id="10282" name="Text Box 42"/>
          <p:cNvSpPr txBox="1">
            <a:spLocks noChangeArrowheads="1"/>
          </p:cNvSpPr>
          <p:nvPr/>
        </p:nvSpPr>
        <p:spPr bwMode="auto">
          <a:xfrm>
            <a:off x="1258888" y="5734050"/>
            <a:ext cx="2736850" cy="304800"/>
          </a:xfrm>
          <a:prstGeom prst="rect">
            <a:avLst/>
          </a:prstGeom>
          <a:noFill/>
          <a:ln w="9525">
            <a:noFill/>
            <a:miter lim="800000"/>
            <a:headEnd/>
            <a:tailEnd/>
          </a:ln>
          <a:effectLst/>
        </p:spPr>
        <p:txBody>
          <a:bodyPr>
            <a:spAutoFit/>
          </a:bodyPr>
          <a:lstStyle/>
          <a:p>
            <a:pPr>
              <a:spcBef>
                <a:spcPct val="50000"/>
              </a:spcBef>
            </a:pPr>
            <a:r>
              <a:rPr lang="en-GB" sz="1400"/>
              <a:t>  0      500    1Km             2Km</a:t>
            </a:r>
            <a:endParaRPr lang="en-US" sz="1400"/>
          </a:p>
        </p:txBody>
      </p:sp>
      <p:sp>
        <p:nvSpPr>
          <p:cNvPr id="10283" name="Text Box 43"/>
          <p:cNvSpPr txBox="1">
            <a:spLocks noChangeArrowheads="1"/>
          </p:cNvSpPr>
          <p:nvPr/>
        </p:nvSpPr>
        <p:spPr bwMode="auto">
          <a:xfrm>
            <a:off x="5651500" y="5805488"/>
            <a:ext cx="2736850" cy="641350"/>
          </a:xfrm>
          <a:prstGeom prst="rect">
            <a:avLst/>
          </a:prstGeom>
          <a:noFill/>
          <a:ln w="9525">
            <a:noFill/>
            <a:miter lim="800000"/>
            <a:headEnd/>
            <a:tailEnd/>
          </a:ln>
          <a:effectLst/>
        </p:spPr>
        <p:txBody>
          <a:bodyPr>
            <a:spAutoFit/>
          </a:bodyPr>
          <a:lstStyle/>
          <a:p>
            <a:pPr>
              <a:spcBef>
                <a:spcPct val="50000"/>
              </a:spcBef>
            </a:pPr>
            <a:r>
              <a:rPr lang="en-GB"/>
              <a:t>As you can see the distance is 2Km.</a:t>
            </a:r>
            <a:endParaRPr lang="en-US"/>
          </a:p>
        </p:txBody>
      </p:sp>
      <p:sp>
        <p:nvSpPr>
          <p:cNvPr id="10284" name="AutoShape 44">
            <a:hlinkClick r:id="" action="ppaction://hlinkshowjump?jump=nextslide" highlightClick="1"/>
          </p:cNvPr>
          <p:cNvSpPr>
            <a:spLocks noChangeArrowheads="1"/>
          </p:cNvSpPr>
          <p:nvPr/>
        </p:nvSpPr>
        <p:spPr bwMode="auto">
          <a:xfrm>
            <a:off x="8172450" y="5949950"/>
            <a:ext cx="971550" cy="908050"/>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dissolve">
                                      <p:cBhvr>
                                        <p:cTn id="10" dur="500"/>
                                        <p:tgtEl>
                                          <p:spTgt spid="10243"/>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0270"/>
                                        </p:tgtEl>
                                        <p:attrNameLst>
                                          <p:attrName>style.visibility</p:attrName>
                                        </p:attrNameLst>
                                      </p:cBhvr>
                                      <p:to>
                                        <p:strVal val="visible"/>
                                      </p:to>
                                    </p:set>
                                    <p:anim calcmode="lin" valueType="num">
                                      <p:cBhvr additive="base">
                                        <p:cTn id="14" dur="500" fill="hold"/>
                                        <p:tgtEl>
                                          <p:spTgt spid="10270"/>
                                        </p:tgtEl>
                                        <p:attrNameLst>
                                          <p:attrName>ppt_x</p:attrName>
                                        </p:attrNameLst>
                                      </p:cBhvr>
                                      <p:tavLst>
                                        <p:tav tm="0">
                                          <p:val>
                                            <p:strVal val="0-#ppt_w/2"/>
                                          </p:val>
                                        </p:tav>
                                        <p:tav tm="100000">
                                          <p:val>
                                            <p:strVal val="#ppt_x"/>
                                          </p:val>
                                        </p:tav>
                                      </p:tavLst>
                                    </p:anim>
                                    <p:anim calcmode="lin" valueType="num">
                                      <p:cBhvr additive="base">
                                        <p:cTn id="15" dur="500" fill="hold"/>
                                        <p:tgtEl>
                                          <p:spTgt spid="1027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0271"/>
                                        </p:tgtEl>
                                        <p:attrNameLst>
                                          <p:attrName>style.visibility</p:attrName>
                                        </p:attrNameLst>
                                      </p:cBhvr>
                                      <p:to>
                                        <p:strVal val="visible"/>
                                      </p:to>
                                    </p:set>
                                    <p:anim calcmode="lin" valueType="num">
                                      <p:cBhvr additive="base">
                                        <p:cTn id="19" dur="500" fill="hold"/>
                                        <p:tgtEl>
                                          <p:spTgt spid="10271"/>
                                        </p:tgtEl>
                                        <p:attrNameLst>
                                          <p:attrName>ppt_x</p:attrName>
                                        </p:attrNameLst>
                                      </p:cBhvr>
                                      <p:tavLst>
                                        <p:tav tm="0">
                                          <p:val>
                                            <p:strVal val="#ppt_x"/>
                                          </p:val>
                                        </p:tav>
                                        <p:tav tm="100000">
                                          <p:val>
                                            <p:strVal val="#ppt_x"/>
                                          </p:val>
                                        </p:tav>
                                      </p:tavLst>
                                    </p:anim>
                                    <p:anim calcmode="lin" valueType="num">
                                      <p:cBhvr additive="base">
                                        <p:cTn id="20" dur="500" fill="hold"/>
                                        <p:tgtEl>
                                          <p:spTgt spid="1027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10272"/>
                                        </p:tgtEl>
                                        <p:attrNameLst>
                                          <p:attrName>style.visibility</p:attrName>
                                        </p:attrNameLst>
                                      </p:cBhvr>
                                      <p:to>
                                        <p:strVal val="visible"/>
                                      </p:to>
                                    </p:set>
                                    <p:anim calcmode="lin" valueType="num">
                                      <p:cBhvr additive="base">
                                        <p:cTn id="24" dur="500" fill="hold"/>
                                        <p:tgtEl>
                                          <p:spTgt spid="10272"/>
                                        </p:tgtEl>
                                        <p:attrNameLst>
                                          <p:attrName>ppt_x</p:attrName>
                                        </p:attrNameLst>
                                      </p:cBhvr>
                                      <p:tavLst>
                                        <p:tav tm="0">
                                          <p:val>
                                            <p:strVal val="0-#ppt_w/2"/>
                                          </p:val>
                                        </p:tav>
                                        <p:tav tm="100000">
                                          <p:val>
                                            <p:strVal val="#ppt_x"/>
                                          </p:val>
                                        </p:tav>
                                      </p:tavLst>
                                    </p:anim>
                                    <p:anim calcmode="lin" valueType="num">
                                      <p:cBhvr additive="base">
                                        <p:cTn id="25" dur="500" fill="hold"/>
                                        <p:tgtEl>
                                          <p:spTgt spid="10272"/>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0273"/>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1" nodeType="afterEffect">
                                  <p:stCondLst>
                                    <p:cond delay="0"/>
                                  </p:stCondLst>
                                  <p:childTnLst>
                                    <p:set>
                                      <p:cBhvr>
                                        <p:cTn id="31" dur="1" fill="hold">
                                          <p:stCondLst>
                                            <p:cond delay="0"/>
                                          </p:stCondLst>
                                        </p:cTn>
                                        <p:tgtEl>
                                          <p:spTgt spid="10273"/>
                                        </p:tgtEl>
                                        <p:attrNameLst>
                                          <p:attrName>style.visibility</p:attrName>
                                        </p:attrNameLst>
                                      </p:cBhvr>
                                      <p:to>
                                        <p:strVal val="visible"/>
                                      </p:to>
                                    </p:set>
                                  </p:childTnLst>
                                </p:cTn>
                              </p:par>
                            </p:childTnLst>
                          </p:cTn>
                        </p:par>
                        <p:par>
                          <p:cTn id="32" fill="hold">
                            <p:stCondLst>
                              <p:cond delay="20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0283"/>
                                        </p:tgtEl>
                                        <p:attrNameLst>
                                          <p:attrName>style.visibility</p:attrName>
                                        </p:attrNameLst>
                                      </p:cBhvr>
                                      <p:to>
                                        <p:strVal val="visible"/>
                                      </p:to>
                                    </p:set>
                                    <p:anim calcmode="discrete" valueType="clr">
                                      <p:cBhvr override="childStyle">
                                        <p:cTn id="35" dur="80"/>
                                        <p:tgtEl>
                                          <p:spTgt spid="1028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83"/>
                                        </p:tgtEl>
                                        <p:attrNameLst>
                                          <p:attrName>fillcolor</p:attrName>
                                        </p:attrNameLst>
                                      </p:cBhvr>
                                      <p:tavLst>
                                        <p:tav tm="0">
                                          <p:val>
                                            <p:clrVal>
                                              <a:schemeClr val="accent2"/>
                                            </p:clrVal>
                                          </p:val>
                                        </p:tav>
                                        <p:tav tm="50000">
                                          <p:val>
                                            <p:clrVal>
                                              <a:schemeClr val="hlink"/>
                                            </p:clrVal>
                                          </p:val>
                                        </p:tav>
                                      </p:tavLst>
                                    </p:anim>
                                    <p:set>
                                      <p:cBhvr>
                                        <p:cTn id="37" dur="80"/>
                                        <p:tgtEl>
                                          <p:spTgt spid="10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70" grpId="0" animBg="1"/>
      <p:bldP spid="10271" grpId="0" animBg="1"/>
      <p:bldP spid="10272" grpId="0" animBg="1"/>
      <p:bldP spid="10273" grpId="0" animBg="1"/>
      <p:bldP spid="10273" grpId="1" animBg="1"/>
      <p:bldP spid="102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sz="4000"/>
              <a:t>How to measure distances on a map</a:t>
            </a:r>
            <a:endParaRPr lang="en-US" sz="4000"/>
          </a:p>
        </p:txBody>
      </p:sp>
      <p:sp>
        <p:nvSpPr>
          <p:cNvPr id="8195" name="Rectangle 3"/>
          <p:cNvSpPr>
            <a:spLocks noGrp="1" noChangeArrowheads="1"/>
          </p:cNvSpPr>
          <p:nvPr>
            <p:ph type="body" idx="1"/>
          </p:nvPr>
        </p:nvSpPr>
        <p:spPr>
          <a:xfrm>
            <a:off x="395288" y="2332038"/>
            <a:ext cx="8229600" cy="4525962"/>
          </a:xfrm>
        </p:spPr>
        <p:txBody>
          <a:bodyPr/>
          <a:lstStyle/>
          <a:p>
            <a:pPr>
              <a:lnSpc>
                <a:spcPct val="90000"/>
              </a:lnSpc>
            </a:pPr>
            <a:r>
              <a:rPr lang="en-GB" sz="2800"/>
              <a:t>You may need to measure the distance along a road or river that does not travel in a straight line.</a:t>
            </a:r>
          </a:p>
          <a:p>
            <a:pPr>
              <a:lnSpc>
                <a:spcPct val="90000"/>
              </a:lnSpc>
            </a:pPr>
            <a:r>
              <a:rPr lang="en-GB" sz="2800"/>
              <a:t>To do this you ideally need a piece of string (or you can use a strip of paper).</a:t>
            </a:r>
          </a:p>
          <a:p>
            <a:pPr>
              <a:lnSpc>
                <a:spcPct val="90000"/>
              </a:lnSpc>
            </a:pPr>
            <a:r>
              <a:rPr lang="en-GB" sz="2800"/>
              <a:t>You lay the string down to follow the shape then measure the total length before converting back using the scale.</a:t>
            </a:r>
          </a:p>
          <a:p>
            <a:pPr>
              <a:lnSpc>
                <a:spcPct val="90000"/>
              </a:lnSpc>
            </a:pPr>
            <a:r>
              <a:rPr lang="en-GB" sz="2800"/>
              <a:t>If using paper you need to pivot the paper each time the path changes direction.</a:t>
            </a:r>
            <a:endParaRPr lang="en-US" sz="2800"/>
          </a:p>
        </p:txBody>
      </p:sp>
      <p:sp>
        <p:nvSpPr>
          <p:cNvPr id="8196" name="Text Box 4"/>
          <p:cNvSpPr txBox="1">
            <a:spLocks noChangeArrowheads="1"/>
          </p:cNvSpPr>
          <p:nvPr/>
        </p:nvSpPr>
        <p:spPr bwMode="auto">
          <a:xfrm>
            <a:off x="2339975" y="1412875"/>
            <a:ext cx="6408738" cy="579438"/>
          </a:xfrm>
          <a:prstGeom prst="rect">
            <a:avLst/>
          </a:prstGeom>
          <a:noFill/>
          <a:ln w="9525">
            <a:noFill/>
            <a:miter lim="800000"/>
            <a:headEnd/>
            <a:tailEnd/>
          </a:ln>
          <a:effectLst/>
        </p:spPr>
        <p:txBody>
          <a:bodyPr>
            <a:spAutoFit/>
          </a:bodyPr>
          <a:lstStyle/>
          <a:p>
            <a:pPr>
              <a:spcBef>
                <a:spcPct val="50000"/>
              </a:spcBef>
            </a:pPr>
            <a:r>
              <a:rPr lang="en-GB" sz="3200" b="1"/>
              <a:t>2. Curved Distances</a:t>
            </a:r>
            <a:endParaRPr lang="en-US" sz="3200" b="1"/>
          </a:p>
        </p:txBody>
      </p:sp>
      <p:sp>
        <p:nvSpPr>
          <p:cNvPr id="8197" name="AutoShape 5">
            <a:hlinkClick r:id="" action="ppaction://hlinkshowjump?jump=nextslide" highlightClick="1"/>
          </p:cNvPr>
          <p:cNvSpPr>
            <a:spLocks noChangeArrowheads="1"/>
          </p:cNvSpPr>
          <p:nvPr/>
        </p:nvSpPr>
        <p:spPr bwMode="auto">
          <a:xfrm>
            <a:off x="8101013" y="6092825"/>
            <a:ext cx="719137" cy="765175"/>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8196"/>
                                        </p:tgtEl>
                                        <p:attrNameLst>
                                          <p:attrName>style.visibility</p:attrName>
                                        </p:attrNameLst>
                                      </p:cBhvr>
                                      <p:to>
                                        <p:strVal val="visible"/>
                                      </p:to>
                                    </p:set>
                                    <p:anim calcmode="lin" valueType="num">
                                      <p:cBhvr additive="base">
                                        <p:cTn id="10" dur="500" fill="hold"/>
                                        <p:tgtEl>
                                          <p:spTgt spid="8196"/>
                                        </p:tgtEl>
                                        <p:attrNameLst>
                                          <p:attrName>ppt_x</p:attrName>
                                        </p:attrNameLst>
                                      </p:cBhvr>
                                      <p:tavLst>
                                        <p:tav tm="0">
                                          <p:val>
                                            <p:strVal val="1+#ppt_w/2"/>
                                          </p:val>
                                        </p:tav>
                                        <p:tav tm="100000">
                                          <p:val>
                                            <p:strVal val="#ppt_x"/>
                                          </p:val>
                                        </p:tav>
                                      </p:tavLst>
                                    </p:anim>
                                    <p:anim calcmode="lin" valueType="num">
                                      <p:cBhvr additive="base">
                                        <p:cTn id="11" dur="500" fill="hold"/>
                                        <p:tgtEl>
                                          <p:spTgt spid="819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15" dur="80"/>
                                        <p:tgtEl>
                                          <p:spTgt spid="81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8195">
                                            <p:txEl>
                                              <p:pRg st="0" end="0"/>
                                            </p:txEl>
                                          </p:spTgt>
                                        </p:tgtEl>
                                        <p:attrNameLst>
                                          <p:attrName>fill.type</p:attrName>
                                        </p:attrNameLst>
                                      </p:cBhvr>
                                      <p:to>
                                        <p:strVal val="solid"/>
                                      </p:to>
                                    </p:set>
                                  </p:childTnLst>
                                </p:cTn>
                              </p:par>
                            </p:childTnLst>
                          </p:cTn>
                        </p:par>
                        <p:par>
                          <p:cTn id="18" fill="hold">
                            <p:stCondLst>
                              <p:cond delay="374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21" dur="80"/>
                                        <p:tgtEl>
                                          <p:spTgt spid="81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195">
                                            <p:txEl>
                                              <p:pRg st="1" end="1"/>
                                            </p:txEl>
                                          </p:spTgt>
                                        </p:tgtEl>
                                        <p:attrNameLst>
                                          <p:attrName>fill.type</p:attrName>
                                        </p:attrNameLst>
                                      </p:cBhvr>
                                      <p:to>
                                        <p:strVal val="solid"/>
                                      </p:to>
                                    </p:set>
                                  </p:childTnLst>
                                </p:cTn>
                              </p:par>
                            </p:childTnLst>
                          </p:cTn>
                        </p:par>
                        <p:par>
                          <p:cTn id="24" fill="hold">
                            <p:stCondLst>
                              <p:cond delay="6300"/>
                            </p:stCondLst>
                            <p:childTnLst>
                              <p:par>
                                <p:cTn id="25" presetID="27" presetClass="entr" presetSubtype="0" fill="hold" nodeType="afterEffect">
                                  <p:stCondLst>
                                    <p:cond delay="0"/>
                                  </p:stCondLst>
                                  <p:iterate type="lt">
                                    <p:tmPct val="50000"/>
                                  </p:iterate>
                                  <p:childTnLst>
                                    <p:set>
                                      <p:cBhvr>
                                        <p:cTn id="26" dur="1" fill="hold">
                                          <p:stCondLst>
                                            <p:cond delay="0"/>
                                          </p:stCondLst>
                                        </p:cTn>
                                        <p:tgtEl>
                                          <p:spTgt spid="8195">
                                            <p:txEl>
                                              <p:pRg st="2" end="2"/>
                                            </p:txEl>
                                          </p:spTgt>
                                        </p:tgtEl>
                                        <p:attrNameLst>
                                          <p:attrName>style.visibility</p:attrName>
                                        </p:attrNameLst>
                                      </p:cBhvr>
                                      <p:to>
                                        <p:strVal val="visible"/>
                                      </p:to>
                                    </p:set>
                                    <p:anim calcmode="discrete" valueType="clr">
                                      <p:cBhvr override="childStyle">
                                        <p:cTn id="27" dur="80"/>
                                        <p:tgtEl>
                                          <p:spTgt spid="81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8195">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8195">
                                            <p:txEl>
                                              <p:pRg st="2" end="2"/>
                                            </p:txEl>
                                          </p:spTgt>
                                        </p:tgtEl>
                                        <p:attrNameLst>
                                          <p:attrName>fill.type</p:attrName>
                                        </p:attrNameLst>
                                      </p:cBhvr>
                                      <p:to>
                                        <p:strVal val="solid"/>
                                      </p:to>
                                    </p:set>
                                  </p:childTnLst>
                                </p:cTn>
                              </p:par>
                            </p:childTnLst>
                          </p:cTn>
                        </p:par>
                        <p:par>
                          <p:cTn id="30" fill="hold">
                            <p:stCondLst>
                              <p:cond delay="1010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33" dur="80"/>
                                        <p:tgtEl>
                                          <p:spTgt spid="81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195">
                                            <p:txEl>
                                              <p:pRg st="3" end="3"/>
                                            </p:txEl>
                                          </p:spTgt>
                                        </p:tgtEl>
                                        <p:attrNameLst>
                                          <p:attrName>fill.type</p:attrName>
                                        </p:attrNameLst>
                                      </p:cBhvr>
                                      <p:to>
                                        <p:strVal val="solid"/>
                                      </p:to>
                                    </p:set>
                                  </p:childTnLst>
                                </p:cTn>
                              </p:par>
                            </p:childTnLst>
                          </p:cTn>
                        </p:par>
                        <p:par>
                          <p:cTn id="36" fill="hold">
                            <p:stCondLst>
                              <p:cond delay="12780"/>
                            </p:stCondLst>
                            <p:childTnLst>
                              <p:par>
                                <p:cTn id="37" presetID="1" presetClass="entr" presetSubtype="0" fill="hold" grpId="0" nodeType="afterEffect">
                                  <p:stCondLst>
                                    <p:cond delay="0"/>
                                  </p:stCondLst>
                                  <p:childTnLst>
                                    <p:set>
                                      <p:cBhvr>
                                        <p:cTn id="38"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8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0"/>
            <a:ext cx="8229600" cy="1143000"/>
          </a:xfrm>
        </p:spPr>
        <p:txBody>
          <a:bodyPr/>
          <a:lstStyle/>
          <a:p>
            <a:r>
              <a:rPr lang="en-GB" sz="3200"/>
              <a:t>Now Let’s measure the distance along the railway on this map.</a:t>
            </a:r>
            <a:endParaRPr lang="en-US" sz="3200"/>
          </a:p>
        </p:txBody>
      </p:sp>
      <p:pic>
        <p:nvPicPr>
          <p:cNvPr id="11267"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11268"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11269"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11270"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11271"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11272"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11273"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11274"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11275"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11276"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11277"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11278"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11279"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11280"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11281"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11282"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11283"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11284"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11285"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11286"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11287"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11288"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11289" name="Text Box 25"/>
          <p:cNvSpPr txBox="1">
            <a:spLocks noChangeArrowheads="1"/>
          </p:cNvSpPr>
          <p:nvPr/>
        </p:nvSpPr>
        <p:spPr bwMode="auto">
          <a:xfrm>
            <a:off x="1331913" y="5013325"/>
            <a:ext cx="1655762" cy="779463"/>
          </a:xfrm>
          <a:prstGeom prst="rect">
            <a:avLst/>
          </a:prstGeom>
          <a:noFill/>
          <a:ln w="9525">
            <a:noFill/>
            <a:miter lim="800000"/>
            <a:headEnd/>
            <a:tailEnd/>
          </a:ln>
          <a:effectLst/>
        </p:spPr>
        <p:txBody>
          <a:bodyPr>
            <a:spAutoFit/>
          </a:bodyPr>
          <a:lstStyle/>
          <a:p>
            <a:pPr>
              <a:spcBef>
                <a:spcPct val="50000"/>
              </a:spcBef>
            </a:pPr>
            <a:endParaRPr lang="en-GB"/>
          </a:p>
          <a:p>
            <a:pPr>
              <a:spcBef>
                <a:spcPct val="50000"/>
              </a:spcBef>
            </a:pPr>
            <a:endParaRPr lang="en-US"/>
          </a:p>
        </p:txBody>
      </p:sp>
      <p:sp>
        <p:nvSpPr>
          <p:cNvPr id="11290" name="Line 26"/>
          <p:cNvSpPr>
            <a:spLocks noChangeShapeType="1"/>
          </p:cNvSpPr>
          <p:nvPr/>
        </p:nvSpPr>
        <p:spPr bwMode="auto">
          <a:xfrm>
            <a:off x="1476375" y="6165850"/>
            <a:ext cx="503238" cy="0"/>
          </a:xfrm>
          <a:prstGeom prst="line">
            <a:avLst/>
          </a:prstGeom>
          <a:noFill/>
          <a:ln w="9525">
            <a:solidFill>
              <a:schemeClr val="tx1"/>
            </a:solidFill>
            <a:round/>
            <a:headEnd/>
            <a:tailEnd/>
          </a:ln>
          <a:effectLst/>
        </p:spPr>
        <p:txBody>
          <a:bodyPr/>
          <a:lstStyle/>
          <a:p>
            <a:endParaRPr lang="en-GB"/>
          </a:p>
        </p:txBody>
      </p:sp>
      <p:sp>
        <p:nvSpPr>
          <p:cNvPr id="11291" name="Line 27"/>
          <p:cNvSpPr>
            <a:spLocks noChangeShapeType="1"/>
          </p:cNvSpPr>
          <p:nvPr/>
        </p:nvSpPr>
        <p:spPr bwMode="auto">
          <a:xfrm>
            <a:off x="1476375" y="6021388"/>
            <a:ext cx="0" cy="144462"/>
          </a:xfrm>
          <a:prstGeom prst="line">
            <a:avLst/>
          </a:prstGeom>
          <a:noFill/>
          <a:ln w="9525">
            <a:solidFill>
              <a:schemeClr val="tx1"/>
            </a:solidFill>
            <a:round/>
            <a:headEnd/>
            <a:tailEnd/>
          </a:ln>
          <a:effectLst/>
        </p:spPr>
        <p:txBody>
          <a:bodyPr/>
          <a:lstStyle/>
          <a:p>
            <a:endParaRPr lang="en-GB"/>
          </a:p>
        </p:txBody>
      </p:sp>
      <p:sp>
        <p:nvSpPr>
          <p:cNvPr id="11292" name="Line 28"/>
          <p:cNvSpPr>
            <a:spLocks noChangeShapeType="1"/>
          </p:cNvSpPr>
          <p:nvPr/>
        </p:nvSpPr>
        <p:spPr bwMode="auto">
          <a:xfrm>
            <a:off x="1979613" y="6021388"/>
            <a:ext cx="0" cy="144462"/>
          </a:xfrm>
          <a:prstGeom prst="line">
            <a:avLst/>
          </a:prstGeom>
          <a:noFill/>
          <a:ln w="9525">
            <a:solidFill>
              <a:schemeClr val="tx1"/>
            </a:solidFill>
            <a:round/>
            <a:headEnd/>
            <a:tailEnd/>
          </a:ln>
          <a:effectLst/>
        </p:spPr>
        <p:txBody>
          <a:bodyPr/>
          <a:lstStyle/>
          <a:p>
            <a:endParaRPr lang="en-GB"/>
          </a:p>
        </p:txBody>
      </p:sp>
      <p:sp>
        <p:nvSpPr>
          <p:cNvPr id="11297" name="Line 33"/>
          <p:cNvSpPr>
            <a:spLocks noChangeShapeType="1"/>
          </p:cNvSpPr>
          <p:nvPr/>
        </p:nvSpPr>
        <p:spPr bwMode="auto">
          <a:xfrm>
            <a:off x="2987675" y="6165850"/>
            <a:ext cx="503238" cy="0"/>
          </a:xfrm>
          <a:prstGeom prst="line">
            <a:avLst/>
          </a:prstGeom>
          <a:noFill/>
          <a:ln w="9525">
            <a:solidFill>
              <a:schemeClr val="tx1"/>
            </a:solidFill>
            <a:round/>
            <a:headEnd/>
            <a:tailEnd/>
          </a:ln>
          <a:effectLst/>
        </p:spPr>
        <p:txBody>
          <a:bodyPr/>
          <a:lstStyle/>
          <a:p>
            <a:endParaRPr lang="en-GB"/>
          </a:p>
        </p:txBody>
      </p:sp>
      <p:sp>
        <p:nvSpPr>
          <p:cNvPr id="11298" name="Line 34"/>
          <p:cNvSpPr>
            <a:spLocks noChangeShapeType="1"/>
          </p:cNvSpPr>
          <p:nvPr/>
        </p:nvSpPr>
        <p:spPr bwMode="auto">
          <a:xfrm>
            <a:off x="2484438" y="6165850"/>
            <a:ext cx="503237" cy="0"/>
          </a:xfrm>
          <a:prstGeom prst="line">
            <a:avLst/>
          </a:prstGeom>
          <a:noFill/>
          <a:ln w="9525">
            <a:solidFill>
              <a:schemeClr val="tx1"/>
            </a:solidFill>
            <a:round/>
            <a:headEnd/>
            <a:tailEnd/>
          </a:ln>
          <a:effectLst/>
        </p:spPr>
        <p:txBody>
          <a:bodyPr/>
          <a:lstStyle/>
          <a:p>
            <a:endParaRPr lang="en-GB"/>
          </a:p>
        </p:txBody>
      </p:sp>
      <p:sp>
        <p:nvSpPr>
          <p:cNvPr id="11299" name="Line 35"/>
          <p:cNvSpPr>
            <a:spLocks noChangeShapeType="1"/>
          </p:cNvSpPr>
          <p:nvPr/>
        </p:nvSpPr>
        <p:spPr bwMode="auto">
          <a:xfrm>
            <a:off x="1979613" y="6165850"/>
            <a:ext cx="503237" cy="0"/>
          </a:xfrm>
          <a:prstGeom prst="line">
            <a:avLst/>
          </a:prstGeom>
          <a:noFill/>
          <a:ln w="9525">
            <a:solidFill>
              <a:schemeClr val="tx1"/>
            </a:solidFill>
            <a:round/>
            <a:headEnd/>
            <a:tailEnd/>
          </a:ln>
          <a:effectLst/>
        </p:spPr>
        <p:txBody>
          <a:bodyPr/>
          <a:lstStyle/>
          <a:p>
            <a:endParaRPr lang="en-GB"/>
          </a:p>
        </p:txBody>
      </p:sp>
      <p:sp>
        <p:nvSpPr>
          <p:cNvPr id="11300" name="Line 36"/>
          <p:cNvSpPr>
            <a:spLocks noChangeShapeType="1"/>
          </p:cNvSpPr>
          <p:nvPr/>
        </p:nvSpPr>
        <p:spPr bwMode="auto">
          <a:xfrm>
            <a:off x="3492500" y="6021388"/>
            <a:ext cx="0" cy="144462"/>
          </a:xfrm>
          <a:prstGeom prst="line">
            <a:avLst/>
          </a:prstGeom>
          <a:noFill/>
          <a:ln w="9525">
            <a:solidFill>
              <a:schemeClr val="tx1"/>
            </a:solidFill>
            <a:round/>
            <a:headEnd/>
            <a:tailEnd/>
          </a:ln>
          <a:effectLst/>
        </p:spPr>
        <p:txBody>
          <a:bodyPr/>
          <a:lstStyle/>
          <a:p>
            <a:endParaRPr lang="en-GB"/>
          </a:p>
        </p:txBody>
      </p:sp>
      <p:sp>
        <p:nvSpPr>
          <p:cNvPr id="11301" name="Line 37"/>
          <p:cNvSpPr>
            <a:spLocks noChangeShapeType="1"/>
          </p:cNvSpPr>
          <p:nvPr/>
        </p:nvSpPr>
        <p:spPr bwMode="auto">
          <a:xfrm>
            <a:off x="2484438" y="6021388"/>
            <a:ext cx="0" cy="144462"/>
          </a:xfrm>
          <a:prstGeom prst="line">
            <a:avLst/>
          </a:prstGeom>
          <a:noFill/>
          <a:ln w="9525">
            <a:solidFill>
              <a:schemeClr val="tx1"/>
            </a:solidFill>
            <a:round/>
            <a:headEnd/>
            <a:tailEnd/>
          </a:ln>
          <a:effectLst/>
        </p:spPr>
        <p:txBody>
          <a:bodyPr/>
          <a:lstStyle/>
          <a:p>
            <a:endParaRPr lang="en-GB"/>
          </a:p>
        </p:txBody>
      </p:sp>
      <p:sp>
        <p:nvSpPr>
          <p:cNvPr id="11302" name="Line 38"/>
          <p:cNvSpPr>
            <a:spLocks noChangeShapeType="1"/>
          </p:cNvSpPr>
          <p:nvPr/>
        </p:nvSpPr>
        <p:spPr bwMode="auto">
          <a:xfrm>
            <a:off x="2987675" y="6021388"/>
            <a:ext cx="0" cy="144462"/>
          </a:xfrm>
          <a:prstGeom prst="line">
            <a:avLst/>
          </a:prstGeom>
          <a:noFill/>
          <a:ln w="9525">
            <a:solidFill>
              <a:schemeClr val="tx1"/>
            </a:solidFill>
            <a:round/>
            <a:headEnd/>
            <a:tailEnd/>
          </a:ln>
          <a:effectLst/>
        </p:spPr>
        <p:txBody>
          <a:bodyPr/>
          <a:lstStyle/>
          <a:p>
            <a:endParaRPr lang="en-GB"/>
          </a:p>
        </p:txBody>
      </p:sp>
      <p:sp>
        <p:nvSpPr>
          <p:cNvPr id="11303" name="Text Box 39"/>
          <p:cNvSpPr txBox="1">
            <a:spLocks noChangeArrowheads="1"/>
          </p:cNvSpPr>
          <p:nvPr/>
        </p:nvSpPr>
        <p:spPr bwMode="auto">
          <a:xfrm>
            <a:off x="1258888" y="5734050"/>
            <a:ext cx="2736850" cy="304800"/>
          </a:xfrm>
          <a:prstGeom prst="rect">
            <a:avLst/>
          </a:prstGeom>
          <a:noFill/>
          <a:ln w="9525">
            <a:noFill/>
            <a:miter lim="800000"/>
            <a:headEnd/>
            <a:tailEnd/>
          </a:ln>
          <a:effectLst/>
        </p:spPr>
        <p:txBody>
          <a:bodyPr>
            <a:spAutoFit/>
          </a:bodyPr>
          <a:lstStyle/>
          <a:p>
            <a:pPr>
              <a:spcBef>
                <a:spcPct val="50000"/>
              </a:spcBef>
            </a:pPr>
            <a:r>
              <a:rPr lang="en-GB" sz="1400"/>
              <a:t>  0      500    1Km             2Km</a:t>
            </a:r>
            <a:endParaRPr lang="en-US" sz="1400"/>
          </a:p>
        </p:txBody>
      </p:sp>
      <p:sp>
        <p:nvSpPr>
          <p:cNvPr id="11305" name="Rectangle 41"/>
          <p:cNvSpPr>
            <a:spLocks noChangeArrowheads="1"/>
          </p:cNvSpPr>
          <p:nvPr/>
        </p:nvSpPr>
        <p:spPr bwMode="auto">
          <a:xfrm>
            <a:off x="1403350" y="4868863"/>
            <a:ext cx="215900" cy="144462"/>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06" name="Rectangle 42"/>
          <p:cNvSpPr>
            <a:spLocks noChangeArrowheads="1"/>
          </p:cNvSpPr>
          <p:nvPr/>
        </p:nvSpPr>
        <p:spPr bwMode="auto">
          <a:xfrm>
            <a:off x="1403350" y="2997200"/>
            <a:ext cx="215900" cy="1444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07" name="Rectangle 43"/>
          <p:cNvSpPr>
            <a:spLocks noChangeArrowheads="1"/>
          </p:cNvSpPr>
          <p:nvPr/>
        </p:nvSpPr>
        <p:spPr bwMode="auto">
          <a:xfrm>
            <a:off x="1763713" y="2565400"/>
            <a:ext cx="144462" cy="142875"/>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08" name="Rectangle 44"/>
          <p:cNvSpPr>
            <a:spLocks noChangeArrowheads="1"/>
          </p:cNvSpPr>
          <p:nvPr/>
        </p:nvSpPr>
        <p:spPr bwMode="auto">
          <a:xfrm>
            <a:off x="2051050" y="2420938"/>
            <a:ext cx="217488" cy="144462"/>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09" name="Rectangle 45"/>
          <p:cNvSpPr>
            <a:spLocks noChangeArrowheads="1"/>
          </p:cNvSpPr>
          <p:nvPr/>
        </p:nvSpPr>
        <p:spPr bwMode="auto">
          <a:xfrm>
            <a:off x="6156325" y="2420938"/>
            <a:ext cx="144463" cy="144462"/>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10" name="Rectangle 46"/>
          <p:cNvSpPr>
            <a:spLocks noChangeArrowheads="1"/>
          </p:cNvSpPr>
          <p:nvPr/>
        </p:nvSpPr>
        <p:spPr bwMode="auto">
          <a:xfrm>
            <a:off x="6659563" y="2133600"/>
            <a:ext cx="217487" cy="142875"/>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11311" name="Text Box 47"/>
          <p:cNvSpPr txBox="1">
            <a:spLocks noChangeArrowheads="1"/>
          </p:cNvSpPr>
          <p:nvPr/>
        </p:nvSpPr>
        <p:spPr bwMode="auto">
          <a:xfrm>
            <a:off x="7308850" y="1341438"/>
            <a:ext cx="1619250" cy="4487862"/>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GB"/>
              <a:t>Note the points where the direction changes.</a:t>
            </a:r>
          </a:p>
          <a:p>
            <a:pPr marL="342900" indent="-342900">
              <a:spcBef>
                <a:spcPct val="50000"/>
              </a:spcBef>
              <a:buFontTx/>
              <a:buAutoNum type="arabicPeriod"/>
            </a:pPr>
            <a:r>
              <a:rPr lang="en-GB"/>
              <a:t>Measure the distance between each one.</a:t>
            </a:r>
          </a:p>
          <a:p>
            <a:pPr marL="342900" indent="-342900">
              <a:spcBef>
                <a:spcPct val="50000"/>
              </a:spcBef>
              <a:buFontTx/>
              <a:buAutoNum type="arabicPeriod"/>
            </a:pPr>
            <a:r>
              <a:rPr lang="en-GB"/>
              <a:t>Add them up then convert using the scale bar.</a:t>
            </a:r>
            <a:endParaRPr lang="en-US"/>
          </a:p>
        </p:txBody>
      </p:sp>
      <p:sp>
        <p:nvSpPr>
          <p:cNvPr id="11312" name="AutoShape 48"/>
          <p:cNvSpPr>
            <a:spLocks noChangeArrowheads="1"/>
          </p:cNvSpPr>
          <p:nvPr/>
        </p:nvSpPr>
        <p:spPr bwMode="auto">
          <a:xfrm>
            <a:off x="1476375" y="3068638"/>
            <a:ext cx="142875" cy="1800225"/>
          </a:xfrm>
          <a:prstGeom prst="upArrow">
            <a:avLst>
              <a:gd name="adj1" fmla="val 50000"/>
              <a:gd name="adj2" fmla="val 315000"/>
            </a:avLst>
          </a:prstGeom>
          <a:solidFill>
            <a:schemeClr val="accent1"/>
          </a:solidFill>
          <a:ln w="9525">
            <a:solidFill>
              <a:schemeClr val="tx1"/>
            </a:solidFill>
            <a:miter lim="800000"/>
            <a:headEnd/>
            <a:tailEnd/>
          </a:ln>
          <a:effectLst/>
        </p:spPr>
        <p:txBody>
          <a:bodyPr vert="eaVert" wrap="none" anchor="ctr"/>
          <a:lstStyle/>
          <a:p>
            <a:endParaRPr lang="en-GB"/>
          </a:p>
        </p:txBody>
      </p:sp>
      <p:sp>
        <p:nvSpPr>
          <p:cNvPr id="11314" name="AutoShape 50"/>
          <p:cNvSpPr>
            <a:spLocks noChangeArrowheads="1"/>
          </p:cNvSpPr>
          <p:nvPr/>
        </p:nvSpPr>
        <p:spPr bwMode="auto">
          <a:xfrm rot="-2877047">
            <a:off x="1511300" y="2744788"/>
            <a:ext cx="431800" cy="2159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11315" name="AutoShape 51"/>
          <p:cNvSpPr>
            <a:spLocks noChangeArrowheads="1"/>
          </p:cNvSpPr>
          <p:nvPr/>
        </p:nvSpPr>
        <p:spPr bwMode="auto">
          <a:xfrm rot="-1970852">
            <a:off x="1835150" y="2565400"/>
            <a:ext cx="360363" cy="215900"/>
          </a:xfrm>
          <a:prstGeom prst="rightArrow">
            <a:avLst>
              <a:gd name="adj1" fmla="val 50000"/>
              <a:gd name="adj2" fmla="val 41728"/>
            </a:avLst>
          </a:prstGeom>
          <a:solidFill>
            <a:schemeClr val="accent1"/>
          </a:solidFill>
          <a:ln w="9525">
            <a:solidFill>
              <a:schemeClr val="tx1"/>
            </a:solidFill>
            <a:miter lim="800000"/>
            <a:headEnd/>
            <a:tailEnd/>
          </a:ln>
          <a:effectLst/>
        </p:spPr>
        <p:txBody>
          <a:bodyPr wrap="none" anchor="ctr"/>
          <a:lstStyle/>
          <a:p>
            <a:endParaRPr lang="en-GB"/>
          </a:p>
        </p:txBody>
      </p:sp>
      <p:sp>
        <p:nvSpPr>
          <p:cNvPr id="11316" name="AutoShape 52"/>
          <p:cNvSpPr>
            <a:spLocks noChangeArrowheads="1"/>
          </p:cNvSpPr>
          <p:nvPr/>
        </p:nvSpPr>
        <p:spPr bwMode="auto">
          <a:xfrm>
            <a:off x="2195513" y="2565400"/>
            <a:ext cx="4176712" cy="142875"/>
          </a:xfrm>
          <a:prstGeom prst="rightArrow">
            <a:avLst>
              <a:gd name="adj1" fmla="val 50000"/>
              <a:gd name="adj2" fmla="val 730833"/>
            </a:avLst>
          </a:prstGeom>
          <a:solidFill>
            <a:schemeClr val="accent1"/>
          </a:solidFill>
          <a:ln w="9525">
            <a:solidFill>
              <a:schemeClr val="tx1"/>
            </a:solidFill>
            <a:miter lim="800000"/>
            <a:headEnd/>
            <a:tailEnd/>
          </a:ln>
          <a:effectLst/>
        </p:spPr>
        <p:txBody>
          <a:bodyPr wrap="none" anchor="ctr"/>
          <a:lstStyle/>
          <a:p>
            <a:endParaRPr lang="en-GB"/>
          </a:p>
        </p:txBody>
      </p:sp>
      <p:sp>
        <p:nvSpPr>
          <p:cNvPr id="11317" name="AutoShape 53"/>
          <p:cNvSpPr>
            <a:spLocks noChangeArrowheads="1"/>
          </p:cNvSpPr>
          <p:nvPr/>
        </p:nvSpPr>
        <p:spPr bwMode="auto">
          <a:xfrm rot="-1840637">
            <a:off x="6227763" y="2276475"/>
            <a:ext cx="647700" cy="215900"/>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GB"/>
          </a:p>
        </p:txBody>
      </p:sp>
      <p:sp>
        <p:nvSpPr>
          <p:cNvPr id="11319" name="AutoShape 55"/>
          <p:cNvSpPr>
            <a:spLocks noChangeArrowheads="1"/>
          </p:cNvSpPr>
          <p:nvPr/>
        </p:nvSpPr>
        <p:spPr bwMode="auto">
          <a:xfrm rot="-21398558">
            <a:off x="2195513" y="6453188"/>
            <a:ext cx="431800" cy="2159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GB"/>
          </a:p>
        </p:txBody>
      </p:sp>
      <p:sp>
        <p:nvSpPr>
          <p:cNvPr id="11321" name="AutoShape 57"/>
          <p:cNvSpPr>
            <a:spLocks noChangeArrowheads="1"/>
          </p:cNvSpPr>
          <p:nvPr/>
        </p:nvSpPr>
        <p:spPr bwMode="auto">
          <a:xfrm>
            <a:off x="2987675" y="6524625"/>
            <a:ext cx="4176713" cy="142875"/>
          </a:xfrm>
          <a:prstGeom prst="rightArrow">
            <a:avLst>
              <a:gd name="adj1" fmla="val 50000"/>
              <a:gd name="adj2" fmla="val 730833"/>
            </a:avLst>
          </a:prstGeom>
          <a:solidFill>
            <a:schemeClr val="accent1"/>
          </a:solidFill>
          <a:ln w="9525">
            <a:solidFill>
              <a:schemeClr val="tx1"/>
            </a:solidFill>
            <a:miter lim="800000"/>
            <a:headEnd/>
            <a:tailEnd/>
          </a:ln>
          <a:effectLst/>
        </p:spPr>
        <p:txBody>
          <a:bodyPr wrap="none" anchor="ctr"/>
          <a:lstStyle/>
          <a:p>
            <a:endParaRPr lang="en-GB"/>
          </a:p>
        </p:txBody>
      </p:sp>
      <p:sp>
        <p:nvSpPr>
          <p:cNvPr id="11322" name="AutoShape 58"/>
          <p:cNvSpPr>
            <a:spLocks noChangeArrowheads="1"/>
          </p:cNvSpPr>
          <p:nvPr/>
        </p:nvSpPr>
        <p:spPr bwMode="auto">
          <a:xfrm>
            <a:off x="7164388" y="6453188"/>
            <a:ext cx="647700" cy="215900"/>
          </a:xfrm>
          <a:prstGeom prst="righ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GB"/>
          </a:p>
        </p:txBody>
      </p:sp>
      <p:sp>
        <p:nvSpPr>
          <p:cNvPr id="11323" name="AutoShape 59"/>
          <p:cNvSpPr>
            <a:spLocks noChangeArrowheads="1"/>
          </p:cNvSpPr>
          <p:nvPr/>
        </p:nvSpPr>
        <p:spPr bwMode="auto">
          <a:xfrm>
            <a:off x="2627313" y="6453188"/>
            <a:ext cx="360362" cy="215900"/>
          </a:xfrm>
          <a:prstGeom prst="rightArrow">
            <a:avLst>
              <a:gd name="adj1" fmla="val 50000"/>
              <a:gd name="adj2" fmla="val 41728"/>
            </a:avLst>
          </a:prstGeom>
          <a:solidFill>
            <a:schemeClr val="accent1"/>
          </a:solidFill>
          <a:ln w="9525">
            <a:solidFill>
              <a:schemeClr val="tx1"/>
            </a:solidFill>
            <a:miter lim="800000"/>
            <a:headEnd/>
            <a:tailEnd/>
          </a:ln>
          <a:effectLst/>
        </p:spPr>
        <p:txBody>
          <a:bodyPr wrap="none" anchor="ctr"/>
          <a:lstStyle/>
          <a:p>
            <a:endParaRPr lang="en-GB"/>
          </a:p>
        </p:txBody>
      </p:sp>
      <p:sp>
        <p:nvSpPr>
          <p:cNvPr id="11325" name="AutoShape 61"/>
          <p:cNvSpPr>
            <a:spLocks noChangeArrowheads="1"/>
          </p:cNvSpPr>
          <p:nvPr/>
        </p:nvSpPr>
        <p:spPr bwMode="auto">
          <a:xfrm>
            <a:off x="323850" y="6453188"/>
            <a:ext cx="1873250" cy="215900"/>
          </a:xfrm>
          <a:prstGeom prst="rightArrow">
            <a:avLst>
              <a:gd name="adj1" fmla="val 50000"/>
              <a:gd name="adj2" fmla="val 216912"/>
            </a:avLst>
          </a:prstGeom>
          <a:solidFill>
            <a:schemeClr val="accent1"/>
          </a:solidFill>
          <a:ln w="9525">
            <a:solidFill>
              <a:schemeClr val="tx1"/>
            </a:solidFill>
            <a:miter lim="800000"/>
            <a:headEnd/>
            <a:tailEnd/>
          </a:ln>
          <a:effectLst/>
        </p:spPr>
        <p:txBody>
          <a:bodyPr wrap="none" anchor="ctr"/>
          <a:lstStyle/>
          <a:p>
            <a:endParaRPr lang="en-GB"/>
          </a:p>
        </p:txBody>
      </p:sp>
      <p:sp>
        <p:nvSpPr>
          <p:cNvPr id="11326" name="Text Box 62"/>
          <p:cNvSpPr txBox="1">
            <a:spLocks noChangeArrowheads="1"/>
          </p:cNvSpPr>
          <p:nvPr/>
        </p:nvSpPr>
        <p:spPr bwMode="auto">
          <a:xfrm>
            <a:off x="4211638" y="5949950"/>
            <a:ext cx="3095625" cy="366713"/>
          </a:xfrm>
          <a:prstGeom prst="rect">
            <a:avLst/>
          </a:prstGeom>
          <a:noFill/>
          <a:ln w="9525">
            <a:noFill/>
            <a:miter lim="800000"/>
            <a:headEnd/>
            <a:tailEnd/>
          </a:ln>
          <a:effectLst/>
        </p:spPr>
        <p:txBody>
          <a:bodyPr>
            <a:spAutoFit/>
          </a:bodyPr>
          <a:lstStyle/>
          <a:p>
            <a:pPr>
              <a:spcBef>
                <a:spcPct val="50000"/>
              </a:spcBef>
            </a:pPr>
            <a:r>
              <a:rPr lang="en-GB"/>
              <a:t>This would be 7½ Km</a:t>
            </a:r>
            <a:endParaRPr lang="en-US"/>
          </a:p>
        </p:txBody>
      </p:sp>
      <p:sp>
        <p:nvSpPr>
          <p:cNvPr id="11327" name="AutoShape 63">
            <a:hlinkClick r:id="" action="ppaction://hlinkshowjump?jump=nextslide" highlightClick="1"/>
          </p:cNvPr>
          <p:cNvSpPr>
            <a:spLocks noChangeArrowheads="1"/>
          </p:cNvSpPr>
          <p:nvPr/>
        </p:nvSpPr>
        <p:spPr bwMode="auto">
          <a:xfrm>
            <a:off x="8243888" y="5949950"/>
            <a:ext cx="720725" cy="719138"/>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dissolve">
                                      <p:cBhvr>
                                        <p:cTn id="10" dur="500"/>
                                        <p:tgtEl>
                                          <p:spTgt spid="11267"/>
                                        </p:tgtEl>
                                      </p:cBhvr>
                                    </p:animEffect>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11311">
                                            <p:txEl>
                                              <p:pRg st="0" end="0"/>
                                            </p:txEl>
                                          </p:spTgt>
                                        </p:tgtEl>
                                        <p:attrNameLst>
                                          <p:attrName>style.visibility</p:attrName>
                                        </p:attrNameLst>
                                      </p:cBhvr>
                                      <p:to>
                                        <p:strVal val="visible"/>
                                      </p:to>
                                    </p:set>
                                    <p:anim calcmode="discrete" valueType="clr">
                                      <p:cBhvr override="childStyle">
                                        <p:cTn id="14" dur="80"/>
                                        <p:tgtEl>
                                          <p:spTgt spid="113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31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311">
                                            <p:txEl>
                                              <p:pRg st="0" end="0"/>
                                            </p:txEl>
                                          </p:spTgt>
                                        </p:tgtEl>
                                        <p:attrNameLst>
                                          <p:attrName>fill.type</p:attrName>
                                        </p:attrNameLst>
                                      </p:cBhvr>
                                      <p:to>
                                        <p:strVal val="solid"/>
                                      </p:to>
                                    </p:set>
                                  </p:childTnLst>
                                </p:cTn>
                              </p:par>
                            </p:childTnLst>
                          </p:cTn>
                        </p:par>
                        <p:par>
                          <p:cTn id="17" fill="hold">
                            <p:stCondLst>
                              <p:cond delay="2060"/>
                            </p:stCondLst>
                            <p:childTnLst>
                              <p:par>
                                <p:cTn id="18" presetID="1" presetClass="entr" presetSubtype="0" fill="hold" grpId="0" nodeType="afterEffect">
                                  <p:stCondLst>
                                    <p:cond delay="0"/>
                                  </p:stCondLst>
                                  <p:childTnLst>
                                    <p:set>
                                      <p:cBhvr>
                                        <p:cTn id="19" dur="1" fill="hold">
                                          <p:stCondLst>
                                            <p:cond delay="0"/>
                                          </p:stCondLst>
                                        </p:cTn>
                                        <p:tgtEl>
                                          <p:spTgt spid="11305"/>
                                        </p:tgtEl>
                                        <p:attrNameLst>
                                          <p:attrName>style.visibility</p:attrName>
                                        </p:attrNameLst>
                                      </p:cBhvr>
                                      <p:to>
                                        <p:strVal val="visible"/>
                                      </p:to>
                                    </p:set>
                                  </p:childTnLst>
                                </p:cTn>
                              </p:par>
                            </p:childTnLst>
                          </p:cTn>
                        </p:par>
                        <p:par>
                          <p:cTn id="20" fill="hold">
                            <p:stCondLst>
                              <p:cond delay="2060"/>
                            </p:stCondLst>
                            <p:childTnLst>
                              <p:par>
                                <p:cTn id="21" presetID="1" presetClass="entr" presetSubtype="0" fill="hold" grpId="0" nodeType="afterEffect">
                                  <p:stCondLst>
                                    <p:cond delay="0"/>
                                  </p:stCondLst>
                                  <p:childTnLst>
                                    <p:set>
                                      <p:cBhvr>
                                        <p:cTn id="22" dur="1" fill="hold">
                                          <p:stCondLst>
                                            <p:cond delay="0"/>
                                          </p:stCondLst>
                                        </p:cTn>
                                        <p:tgtEl>
                                          <p:spTgt spid="11306"/>
                                        </p:tgtEl>
                                        <p:attrNameLst>
                                          <p:attrName>style.visibility</p:attrName>
                                        </p:attrNameLst>
                                      </p:cBhvr>
                                      <p:to>
                                        <p:strVal val="visible"/>
                                      </p:to>
                                    </p:set>
                                  </p:childTnLst>
                                </p:cTn>
                              </p:par>
                            </p:childTnLst>
                          </p:cTn>
                        </p:par>
                        <p:par>
                          <p:cTn id="23" fill="hold">
                            <p:stCondLst>
                              <p:cond delay="2060"/>
                            </p:stCondLst>
                            <p:childTnLst>
                              <p:par>
                                <p:cTn id="24" presetID="1" presetClass="entr" presetSubtype="0" fill="hold" grpId="0" nodeType="afterEffect">
                                  <p:stCondLst>
                                    <p:cond delay="0"/>
                                  </p:stCondLst>
                                  <p:childTnLst>
                                    <p:set>
                                      <p:cBhvr>
                                        <p:cTn id="25" dur="1" fill="hold">
                                          <p:stCondLst>
                                            <p:cond delay="0"/>
                                          </p:stCondLst>
                                        </p:cTn>
                                        <p:tgtEl>
                                          <p:spTgt spid="11307"/>
                                        </p:tgtEl>
                                        <p:attrNameLst>
                                          <p:attrName>style.visibility</p:attrName>
                                        </p:attrNameLst>
                                      </p:cBhvr>
                                      <p:to>
                                        <p:strVal val="visible"/>
                                      </p:to>
                                    </p:set>
                                  </p:childTnLst>
                                </p:cTn>
                              </p:par>
                            </p:childTnLst>
                          </p:cTn>
                        </p:par>
                        <p:par>
                          <p:cTn id="26" fill="hold">
                            <p:stCondLst>
                              <p:cond delay="2060"/>
                            </p:stCondLst>
                            <p:childTnLst>
                              <p:par>
                                <p:cTn id="27" presetID="1" presetClass="entr" presetSubtype="0" fill="hold" grpId="0" nodeType="afterEffect">
                                  <p:stCondLst>
                                    <p:cond delay="0"/>
                                  </p:stCondLst>
                                  <p:childTnLst>
                                    <p:set>
                                      <p:cBhvr>
                                        <p:cTn id="28" dur="1" fill="hold">
                                          <p:stCondLst>
                                            <p:cond delay="0"/>
                                          </p:stCondLst>
                                        </p:cTn>
                                        <p:tgtEl>
                                          <p:spTgt spid="11308"/>
                                        </p:tgtEl>
                                        <p:attrNameLst>
                                          <p:attrName>style.visibility</p:attrName>
                                        </p:attrNameLst>
                                      </p:cBhvr>
                                      <p:to>
                                        <p:strVal val="visible"/>
                                      </p:to>
                                    </p:set>
                                  </p:childTnLst>
                                </p:cTn>
                              </p:par>
                            </p:childTnLst>
                          </p:cTn>
                        </p:par>
                        <p:par>
                          <p:cTn id="29" fill="hold">
                            <p:stCondLst>
                              <p:cond delay="2060"/>
                            </p:stCondLst>
                            <p:childTnLst>
                              <p:par>
                                <p:cTn id="30" presetID="1" presetClass="entr" presetSubtype="0" fill="hold" grpId="0" nodeType="afterEffect">
                                  <p:stCondLst>
                                    <p:cond delay="0"/>
                                  </p:stCondLst>
                                  <p:childTnLst>
                                    <p:set>
                                      <p:cBhvr>
                                        <p:cTn id="31" dur="1" fill="hold">
                                          <p:stCondLst>
                                            <p:cond delay="0"/>
                                          </p:stCondLst>
                                        </p:cTn>
                                        <p:tgtEl>
                                          <p:spTgt spid="11309"/>
                                        </p:tgtEl>
                                        <p:attrNameLst>
                                          <p:attrName>style.visibility</p:attrName>
                                        </p:attrNameLst>
                                      </p:cBhvr>
                                      <p:to>
                                        <p:strVal val="visible"/>
                                      </p:to>
                                    </p:set>
                                  </p:childTnLst>
                                </p:cTn>
                              </p:par>
                            </p:childTnLst>
                          </p:cTn>
                        </p:par>
                        <p:par>
                          <p:cTn id="32" fill="hold">
                            <p:stCondLst>
                              <p:cond delay="2060"/>
                            </p:stCondLst>
                            <p:childTnLst>
                              <p:par>
                                <p:cTn id="33" presetID="1" presetClass="entr" presetSubtype="0" fill="hold" grpId="0" nodeType="afterEffect">
                                  <p:stCondLst>
                                    <p:cond delay="0"/>
                                  </p:stCondLst>
                                  <p:childTnLst>
                                    <p:set>
                                      <p:cBhvr>
                                        <p:cTn id="34" dur="1" fill="hold">
                                          <p:stCondLst>
                                            <p:cond delay="0"/>
                                          </p:stCondLst>
                                        </p:cTn>
                                        <p:tgtEl>
                                          <p:spTgt spid="11310"/>
                                        </p:tgtEl>
                                        <p:attrNameLst>
                                          <p:attrName>style.visibility</p:attrName>
                                        </p:attrNameLst>
                                      </p:cBhvr>
                                      <p:to>
                                        <p:strVal val="visible"/>
                                      </p:to>
                                    </p:set>
                                  </p:childTnLst>
                                </p:cTn>
                              </p:par>
                            </p:childTnLst>
                          </p:cTn>
                        </p:par>
                        <p:par>
                          <p:cTn id="35" fill="hold">
                            <p:stCondLst>
                              <p:cond delay="206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11311">
                                            <p:txEl>
                                              <p:pRg st="1" end="1"/>
                                            </p:txEl>
                                          </p:spTgt>
                                        </p:tgtEl>
                                        <p:attrNameLst>
                                          <p:attrName>style.visibility</p:attrName>
                                        </p:attrNameLst>
                                      </p:cBhvr>
                                      <p:to>
                                        <p:strVal val="visible"/>
                                      </p:to>
                                    </p:set>
                                    <p:anim calcmode="discrete" valueType="clr">
                                      <p:cBhvr override="childStyle">
                                        <p:cTn id="38" dur="80"/>
                                        <p:tgtEl>
                                          <p:spTgt spid="113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1311">
                                            <p:txEl>
                                              <p:pRg st="1" end="1"/>
                                            </p:txEl>
                                          </p:spTgt>
                                        </p:tgtEl>
                                        <p:attrNameLst>
                                          <p:attrName>fillcolor</p:attrName>
                                        </p:attrNameLst>
                                      </p:cBhvr>
                                      <p:tavLst>
                                        <p:tav tm="0">
                                          <p:val>
                                            <p:clrVal>
                                              <a:schemeClr val="accent2"/>
                                            </p:clrVal>
                                          </p:val>
                                        </p:tav>
                                        <p:tav tm="50000">
                                          <p:val>
                                            <p:clrVal>
                                              <a:schemeClr val="hlink"/>
                                            </p:clrVal>
                                          </p:val>
                                        </p:tav>
                                      </p:tavLst>
                                    </p:anim>
                                    <p:set>
                                      <p:cBhvr>
                                        <p:cTn id="40" dur="80"/>
                                        <p:tgtEl>
                                          <p:spTgt spid="11311">
                                            <p:txEl>
                                              <p:pRg st="1" end="1"/>
                                            </p:txEl>
                                          </p:spTgt>
                                        </p:tgtEl>
                                        <p:attrNameLst>
                                          <p:attrName>fill.type</p:attrName>
                                        </p:attrNameLst>
                                      </p:cBhvr>
                                      <p:to>
                                        <p:strVal val="solid"/>
                                      </p:to>
                                    </p:set>
                                  </p:childTnLst>
                                </p:cTn>
                              </p:par>
                            </p:childTnLst>
                          </p:cTn>
                        </p:par>
                        <p:par>
                          <p:cTn id="41" fill="hold">
                            <p:stCondLst>
                              <p:cond delay="3420"/>
                            </p:stCondLst>
                            <p:childTnLst>
                              <p:par>
                                <p:cTn id="42" presetID="2" presetClass="entr" presetSubtype="4" fill="hold" grpId="0" nodeType="afterEffect">
                                  <p:stCondLst>
                                    <p:cond delay="0"/>
                                  </p:stCondLst>
                                  <p:childTnLst>
                                    <p:set>
                                      <p:cBhvr>
                                        <p:cTn id="43" dur="1" fill="hold">
                                          <p:stCondLst>
                                            <p:cond delay="0"/>
                                          </p:stCondLst>
                                        </p:cTn>
                                        <p:tgtEl>
                                          <p:spTgt spid="11312"/>
                                        </p:tgtEl>
                                        <p:attrNameLst>
                                          <p:attrName>style.visibility</p:attrName>
                                        </p:attrNameLst>
                                      </p:cBhvr>
                                      <p:to>
                                        <p:strVal val="visible"/>
                                      </p:to>
                                    </p:set>
                                    <p:anim calcmode="lin" valueType="num">
                                      <p:cBhvr additive="base">
                                        <p:cTn id="44" dur="500" fill="hold"/>
                                        <p:tgtEl>
                                          <p:spTgt spid="11312"/>
                                        </p:tgtEl>
                                        <p:attrNameLst>
                                          <p:attrName>ppt_x</p:attrName>
                                        </p:attrNameLst>
                                      </p:cBhvr>
                                      <p:tavLst>
                                        <p:tav tm="0">
                                          <p:val>
                                            <p:strVal val="#ppt_x"/>
                                          </p:val>
                                        </p:tav>
                                        <p:tav tm="100000">
                                          <p:val>
                                            <p:strVal val="#ppt_x"/>
                                          </p:val>
                                        </p:tav>
                                      </p:tavLst>
                                    </p:anim>
                                    <p:anim calcmode="lin" valueType="num">
                                      <p:cBhvr additive="base">
                                        <p:cTn id="45" dur="500" fill="hold"/>
                                        <p:tgtEl>
                                          <p:spTgt spid="11312"/>
                                        </p:tgtEl>
                                        <p:attrNameLst>
                                          <p:attrName>ppt_y</p:attrName>
                                        </p:attrNameLst>
                                      </p:cBhvr>
                                      <p:tavLst>
                                        <p:tav tm="0">
                                          <p:val>
                                            <p:strVal val="1+#ppt_h/2"/>
                                          </p:val>
                                        </p:tav>
                                        <p:tav tm="100000">
                                          <p:val>
                                            <p:strVal val="#ppt_y"/>
                                          </p:val>
                                        </p:tav>
                                      </p:tavLst>
                                    </p:anim>
                                  </p:childTnLst>
                                </p:cTn>
                              </p:par>
                            </p:childTnLst>
                          </p:cTn>
                        </p:par>
                        <p:par>
                          <p:cTn id="46" fill="hold">
                            <p:stCondLst>
                              <p:cond delay="3920"/>
                            </p:stCondLst>
                            <p:childTnLst>
                              <p:par>
                                <p:cTn id="47" presetID="2" presetClass="entr" presetSubtype="12" fill="hold" grpId="0" nodeType="afterEffect">
                                  <p:stCondLst>
                                    <p:cond delay="0"/>
                                  </p:stCondLst>
                                  <p:childTnLst>
                                    <p:set>
                                      <p:cBhvr>
                                        <p:cTn id="48" dur="1" fill="hold">
                                          <p:stCondLst>
                                            <p:cond delay="0"/>
                                          </p:stCondLst>
                                        </p:cTn>
                                        <p:tgtEl>
                                          <p:spTgt spid="11314"/>
                                        </p:tgtEl>
                                        <p:attrNameLst>
                                          <p:attrName>style.visibility</p:attrName>
                                        </p:attrNameLst>
                                      </p:cBhvr>
                                      <p:to>
                                        <p:strVal val="visible"/>
                                      </p:to>
                                    </p:set>
                                    <p:anim calcmode="lin" valueType="num">
                                      <p:cBhvr additive="base">
                                        <p:cTn id="49" dur="500" fill="hold"/>
                                        <p:tgtEl>
                                          <p:spTgt spid="11314"/>
                                        </p:tgtEl>
                                        <p:attrNameLst>
                                          <p:attrName>ppt_x</p:attrName>
                                        </p:attrNameLst>
                                      </p:cBhvr>
                                      <p:tavLst>
                                        <p:tav tm="0">
                                          <p:val>
                                            <p:strVal val="0-#ppt_w/2"/>
                                          </p:val>
                                        </p:tav>
                                        <p:tav tm="100000">
                                          <p:val>
                                            <p:strVal val="#ppt_x"/>
                                          </p:val>
                                        </p:tav>
                                      </p:tavLst>
                                    </p:anim>
                                    <p:anim calcmode="lin" valueType="num">
                                      <p:cBhvr additive="base">
                                        <p:cTn id="50" dur="500" fill="hold"/>
                                        <p:tgtEl>
                                          <p:spTgt spid="11314"/>
                                        </p:tgtEl>
                                        <p:attrNameLst>
                                          <p:attrName>ppt_y</p:attrName>
                                        </p:attrNameLst>
                                      </p:cBhvr>
                                      <p:tavLst>
                                        <p:tav tm="0">
                                          <p:val>
                                            <p:strVal val="1+#ppt_h/2"/>
                                          </p:val>
                                        </p:tav>
                                        <p:tav tm="100000">
                                          <p:val>
                                            <p:strVal val="#ppt_y"/>
                                          </p:val>
                                        </p:tav>
                                      </p:tavLst>
                                    </p:anim>
                                  </p:childTnLst>
                                </p:cTn>
                              </p:par>
                            </p:childTnLst>
                          </p:cTn>
                        </p:par>
                        <p:par>
                          <p:cTn id="51" fill="hold">
                            <p:stCondLst>
                              <p:cond delay="4420"/>
                            </p:stCondLst>
                            <p:childTnLst>
                              <p:par>
                                <p:cTn id="52" presetID="2" presetClass="entr" presetSubtype="8" fill="hold" grpId="0" nodeType="afterEffect">
                                  <p:stCondLst>
                                    <p:cond delay="0"/>
                                  </p:stCondLst>
                                  <p:childTnLst>
                                    <p:set>
                                      <p:cBhvr>
                                        <p:cTn id="53" dur="1" fill="hold">
                                          <p:stCondLst>
                                            <p:cond delay="0"/>
                                          </p:stCondLst>
                                        </p:cTn>
                                        <p:tgtEl>
                                          <p:spTgt spid="11315"/>
                                        </p:tgtEl>
                                        <p:attrNameLst>
                                          <p:attrName>style.visibility</p:attrName>
                                        </p:attrNameLst>
                                      </p:cBhvr>
                                      <p:to>
                                        <p:strVal val="visible"/>
                                      </p:to>
                                    </p:set>
                                    <p:anim calcmode="lin" valueType="num">
                                      <p:cBhvr additive="base">
                                        <p:cTn id="54" dur="500" fill="hold"/>
                                        <p:tgtEl>
                                          <p:spTgt spid="11315"/>
                                        </p:tgtEl>
                                        <p:attrNameLst>
                                          <p:attrName>ppt_x</p:attrName>
                                        </p:attrNameLst>
                                      </p:cBhvr>
                                      <p:tavLst>
                                        <p:tav tm="0">
                                          <p:val>
                                            <p:strVal val="0-#ppt_w/2"/>
                                          </p:val>
                                        </p:tav>
                                        <p:tav tm="100000">
                                          <p:val>
                                            <p:strVal val="#ppt_x"/>
                                          </p:val>
                                        </p:tav>
                                      </p:tavLst>
                                    </p:anim>
                                    <p:anim calcmode="lin" valueType="num">
                                      <p:cBhvr additive="base">
                                        <p:cTn id="55" dur="500" fill="hold"/>
                                        <p:tgtEl>
                                          <p:spTgt spid="11315"/>
                                        </p:tgtEl>
                                        <p:attrNameLst>
                                          <p:attrName>ppt_y</p:attrName>
                                        </p:attrNameLst>
                                      </p:cBhvr>
                                      <p:tavLst>
                                        <p:tav tm="0">
                                          <p:val>
                                            <p:strVal val="#ppt_y"/>
                                          </p:val>
                                        </p:tav>
                                        <p:tav tm="100000">
                                          <p:val>
                                            <p:strVal val="#ppt_y"/>
                                          </p:val>
                                        </p:tav>
                                      </p:tavLst>
                                    </p:anim>
                                  </p:childTnLst>
                                </p:cTn>
                              </p:par>
                            </p:childTnLst>
                          </p:cTn>
                        </p:par>
                        <p:par>
                          <p:cTn id="56" fill="hold">
                            <p:stCondLst>
                              <p:cond delay="4920"/>
                            </p:stCondLst>
                            <p:childTnLst>
                              <p:par>
                                <p:cTn id="57" presetID="2" presetClass="entr" presetSubtype="8" fill="hold" grpId="0" nodeType="afterEffect">
                                  <p:stCondLst>
                                    <p:cond delay="0"/>
                                  </p:stCondLst>
                                  <p:childTnLst>
                                    <p:set>
                                      <p:cBhvr>
                                        <p:cTn id="58" dur="1" fill="hold">
                                          <p:stCondLst>
                                            <p:cond delay="0"/>
                                          </p:stCondLst>
                                        </p:cTn>
                                        <p:tgtEl>
                                          <p:spTgt spid="11316"/>
                                        </p:tgtEl>
                                        <p:attrNameLst>
                                          <p:attrName>style.visibility</p:attrName>
                                        </p:attrNameLst>
                                      </p:cBhvr>
                                      <p:to>
                                        <p:strVal val="visible"/>
                                      </p:to>
                                    </p:set>
                                    <p:anim calcmode="lin" valueType="num">
                                      <p:cBhvr additive="base">
                                        <p:cTn id="59" dur="500" fill="hold"/>
                                        <p:tgtEl>
                                          <p:spTgt spid="11316"/>
                                        </p:tgtEl>
                                        <p:attrNameLst>
                                          <p:attrName>ppt_x</p:attrName>
                                        </p:attrNameLst>
                                      </p:cBhvr>
                                      <p:tavLst>
                                        <p:tav tm="0">
                                          <p:val>
                                            <p:strVal val="0-#ppt_w/2"/>
                                          </p:val>
                                        </p:tav>
                                        <p:tav tm="100000">
                                          <p:val>
                                            <p:strVal val="#ppt_x"/>
                                          </p:val>
                                        </p:tav>
                                      </p:tavLst>
                                    </p:anim>
                                    <p:anim calcmode="lin" valueType="num">
                                      <p:cBhvr additive="base">
                                        <p:cTn id="60" dur="500" fill="hold"/>
                                        <p:tgtEl>
                                          <p:spTgt spid="11316"/>
                                        </p:tgtEl>
                                        <p:attrNameLst>
                                          <p:attrName>ppt_y</p:attrName>
                                        </p:attrNameLst>
                                      </p:cBhvr>
                                      <p:tavLst>
                                        <p:tav tm="0">
                                          <p:val>
                                            <p:strVal val="#ppt_y"/>
                                          </p:val>
                                        </p:tav>
                                        <p:tav tm="100000">
                                          <p:val>
                                            <p:strVal val="#ppt_y"/>
                                          </p:val>
                                        </p:tav>
                                      </p:tavLst>
                                    </p:anim>
                                  </p:childTnLst>
                                </p:cTn>
                              </p:par>
                            </p:childTnLst>
                          </p:cTn>
                        </p:par>
                        <p:par>
                          <p:cTn id="61" fill="hold">
                            <p:stCondLst>
                              <p:cond delay="5420"/>
                            </p:stCondLst>
                            <p:childTnLst>
                              <p:par>
                                <p:cTn id="62" presetID="2" presetClass="entr" presetSubtype="12" fill="hold" grpId="0" nodeType="afterEffect">
                                  <p:stCondLst>
                                    <p:cond delay="0"/>
                                  </p:stCondLst>
                                  <p:childTnLst>
                                    <p:set>
                                      <p:cBhvr>
                                        <p:cTn id="63" dur="1" fill="hold">
                                          <p:stCondLst>
                                            <p:cond delay="0"/>
                                          </p:stCondLst>
                                        </p:cTn>
                                        <p:tgtEl>
                                          <p:spTgt spid="11317"/>
                                        </p:tgtEl>
                                        <p:attrNameLst>
                                          <p:attrName>style.visibility</p:attrName>
                                        </p:attrNameLst>
                                      </p:cBhvr>
                                      <p:to>
                                        <p:strVal val="visible"/>
                                      </p:to>
                                    </p:set>
                                    <p:anim calcmode="lin" valueType="num">
                                      <p:cBhvr additive="base">
                                        <p:cTn id="64" dur="500" fill="hold"/>
                                        <p:tgtEl>
                                          <p:spTgt spid="11317"/>
                                        </p:tgtEl>
                                        <p:attrNameLst>
                                          <p:attrName>ppt_x</p:attrName>
                                        </p:attrNameLst>
                                      </p:cBhvr>
                                      <p:tavLst>
                                        <p:tav tm="0">
                                          <p:val>
                                            <p:strVal val="0-#ppt_w/2"/>
                                          </p:val>
                                        </p:tav>
                                        <p:tav tm="100000">
                                          <p:val>
                                            <p:strVal val="#ppt_x"/>
                                          </p:val>
                                        </p:tav>
                                      </p:tavLst>
                                    </p:anim>
                                    <p:anim calcmode="lin" valueType="num">
                                      <p:cBhvr additive="base">
                                        <p:cTn id="65" dur="500" fill="hold"/>
                                        <p:tgtEl>
                                          <p:spTgt spid="11317"/>
                                        </p:tgtEl>
                                        <p:attrNameLst>
                                          <p:attrName>ppt_y</p:attrName>
                                        </p:attrNameLst>
                                      </p:cBhvr>
                                      <p:tavLst>
                                        <p:tav tm="0">
                                          <p:val>
                                            <p:strVal val="1+#ppt_h/2"/>
                                          </p:val>
                                        </p:tav>
                                        <p:tav tm="100000">
                                          <p:val>
                                            <p:strVal val="#ppt_y"/>
                                          </p:val>
                                        </p:tav>
                                      </p:tavLst>
                                    </p:anim>
                                  </p:childTnLst>
                                </p:cTn>
                              </p:par>
                            </p:childTnLst>
                          </p:cTn>
                        </p:par>
                        <p:par>
                          <p:cTn id="66" fill="hold">
                            <p:stCondLst>
                              <p:cond delay="5920"/>
                            </p:stCondLst>
                            <p:childTnLst>
                              <p:par>
                                <p:cTn id="67" presetID="27" presetClass="entr" presetSubtype="0" fill="hold" nodeType="afterEffect">
                                  <p:stCondLst>
                                    <p:cond delay="0"/>
                                  </p:stCondLst>
                                  <p:iterate type="lt">
                                    <p:tmPct val="50000"/>
                                  </p:iterate>
                                  <p:childTnLst>
                                    <p:set>
                                      <p:cBhvr>
                                        <p:cTn id="68" dur="1" fill="hold">
                                          <p:stCondLst>
                                            <p:cond delay="0"/>
                                          </p:stCondLst>
                                        </p:cTn>
                                        <p:tgtEl>
                                          <p:spTgt spid="11311">
                                            <p:txEl>
                                              <p:pRg st="2" end="2"/>
                                            </p:txEl>
                                          </p:spTgt>
                                        </p:tgtEl>
                                        <p:attrNameLst>
                                          <p:attrName>style.visibility</p:attrName>
                                        </p:attrNameLst>
                                      </p:cBhvr>
                                      <p:to>
                                        <p:strVal val="visible"/>
                                      </p:to>
                                    </p:set>
                                    <p:anim calcmode="discrete" valueType="clr">
                                      <p:cBhvr override="childStyle">
                                        <p:cTn id="69" dur="80"/>
                                        <p:tgtEl>
                                          <p:spTgt spid="113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1311">
                                            <p:txEl>
                                              <p:pRg st="2" end="2"/>
                                            </p:txEl>
                                          </p:spTgt>
                                        </p:tgtEl>
                                        <p:attrNameLst>
                                          <p:attrName>fillcolor</p:attrName>
                                        </p:attrNameLst>
                                      </p:cBhvr>
                                      <p:tavLst>
                                        <p:tav tm="0">
                                          <p:val>
                                            <p:clrVal>
                                              <a:schemeClr val="accent2"/>
                                            </p:clrVal>
                                          </p:val>
                                        </p:tav>
                                        <p:tav tm="50000">
                                          <p:val>
                                            <p:clrVal>
                                              <a:schemeClr val="hlink"/>
                                            </p:clrVal>
                                          </p:val>
                                        </p:tav>
                                      </p:tavLst>
                                    </p:anim>
                                    <p:set>
                                      <p:cBhvr>
                                        <p:cTn id="71" dur="80"/>
                                        <p:tgtEl>
                                          <p:spTgt spid="11311">
                                            <p:txEl>
                                              <p:pRg st="2" end="2"/>
                                            </p:txEl>
                                          </p:spTgt>
                                        </p:tgtEl>
                                        <p:attrNameLst>
                                          <p:attrName>fill.type</p:attrName>
                                        </p:attrNameLst>
                                      </p:cBhvr>
                                      <p:to>
                                        <p:strVal val="solid"/>
                                      </p:to>
                                    </p:set>
                                  </p:childTnLst>
                                </p:cTn>
                              </p:par>
                            </p:childTnLst>
                          </p:cTn>
                        </p:par>
                        <p:par>
                          <p:cTn id="72" fill="hold">
                            <p:stCondLst>
                              <p:cond delay="7440"/>
                            </p:stCondLst>
                            <p:childTnLst>
                              <p:par>
                                <p:cTn id="73" presetID="2" presetClass="entr" presetSubtype="8" fill="hold" grpId="0" nodeType="afterEffect">
                                  <p:stCondLst>
                                    <p:cond delay="0"/>
                                  </p:stCondLst>
                                  <p:childTnLst>
                                    <p:set>
                                      <p:cBhvr>
                                        <p:cTn id="74" dur="1" fill="hold">
                                          <p:stCondLst>
                                            <p:cond delay="0"/>
                                          </p:stCondLst>
                                        </p:cTn>
                                        <p:tgtEl>
                                          <p:spTgt spid="11325"/>
                                        </p:tgtEl>
                                        <p:attrNameLst>
                                          <p:attrName>style.visibility</p:attrName>
                                        </p:attrNameLst>
                                      </p:cBhvr>
                                      <p:to>
                                        <p:strVal val="visible"/>
                                      </p:to>
                                    </p:set>
                                    <p:anim calcmode="lin" valueType="num">
                                      <p:cBhvr additive="base">
                                        <p:cTn id="75" dur="500" fill="hold"/>
                                        <p:tgtEl>
                                          <p:spTgt spid="11325"/>
                                        </p:tgtEl>
                                        <p:attrNameLst>
                                          <p:attrName>ppt_x</p:attrName>
                                        </p:attrNameLst>
                                      </p:cBhvr>
                                      <p:tavLst>
                                        <p:tav tm="0">
                                          <p:val>
                                            <p:strVal val="0-#ppt_w/2"/>
                                          </p:val>
                                        </p:tav>
                                        <p:tav tm="100000">
                                          <p:val>
                                            <p:strVal val="#ppt_x"/>
                                          </p:val>
                                        </p:tav>
                                      </p:tavLst>
                                    </p:anim>
                                    <p:anim calcmode="lin" valueType="num">
                                      <p:cBhvr additive="base">
                                        <p:cTn id="76" dur="500" fill="hold"/>
                                        <p:tgtEl>
                                          <p:spTgt spid="11325"/>
                                        </p:tgtEl>
                                        <p:attrNameLst>
                                          <p:attrName>ppt_y</p:attrName>
                                        </p:attrNameLst>
                                      </p:cBhvr>
                                      <p:tavLst>
                                        <p:tav tm="0">
                                          <p:val>
                                            <p:strVal val="#ppt_y"/>
                                          </p:val>
                                        </p:tav>
                                        <p:tav tm="100000">
                                          <p:val>
                                            <p:strVal val="#ppt_y"/>
                                          </p:val>
                                        </p:tav>
                                      </p:tavLst>
                                    </p:anim>
                                  </p:childTnLst>
                                </p:cTn>
                              </p:par>
                            </p:childTnLst>
                          </p:cTn>
                        </p:par>
                        <p:par>
                          <p:cTn id="77" fill="hold">
                            <p:stCondLst>
                              <p:cond delay="7940"/>
                            </p:stCondLst>
                            <p:childTnLst>
                              <p:par>
                                <p:cTn id="78" presetID="2" presetClass="entr" presetSubtype="8" fill="hold" grpId="0" nodeType="afterEffect">
                                  <p:stCondLst>
                                    <p:cond delay="0"/>
                                  </p:stCondLst>
                                  <p:childTnLst>
                                    <p:set>
                                      <p:cBhvr>
                                        <p:cTn id="79" dur="1" fill="hold">
                                          <p:stCondLst>
                                            <p:cond delay="0"/>
                                          </p:stCondLst>
                                        </p:cTn>
                                        <p:tgtEl>
                                          <p:spTgt spid="11319"/>
                                        </p:tgtEl>
                                        <p:attrNameLst>
                                          <p:attrName>style.visibility</p:attrName>
                                        </p:attrNameLst>
                                      </p:cBhvr>
                                      <p:to>
                                        <p:strVal val="visible"/>
                                      </p:to>
                                    </p:set>
                                    <p:anim calcmode="lin" valueType="num">
                                      <p:cBhvr additive="base">
                                        <p:cTn id="80" dur="500" fill="hold"/>
                                        <p:tgtEl>
                                          <p:spTgt spid="11319"/>
                                        </p:tgtEl>
                                        <p:attrNameLst>
                                          <p:attrName>ppt_x</p:attrName>
                                        </p:attrNameLst>
                                      </p:cBhvr>
                                      <p:tavLst>
                                        <p:tav tm="0">
                                          <p:val>
                                            <p:strVal val="0-#ppt_w/2"/>
                                          </p:val>
                                        </p:tav>
                                        <p:tav tm="100000">
                                          <p:val>
                                            <p:strVal val="#ppt_x"/>
                                          </p:val>
                                        </p:tav>
                                      </p:tavLst>
                                    </p:anim>
                                    <p:anim calcmode="lin" valueType="num">
                                      <p:cBhvr additive="base">
                                        <p:cTn id="81" dur="500" fill="hold"/>
                                        <p:tgtEl>
                                          <p:spTgt spid="11319"/>
                                        </p:tgtEl>
                                        <p:attrNameLst>
                                          <p:attrName>ppt_y</p:attrName>
                                        </p:attrNameLst>
                                      </p:cBhvr>
                                      <p:tavLst>
                                        <p:tav tm="0">
                                          <p:val>
                                            <p:strVal val="#ppt_y"/>
                                          </p:val>
                                        </p:tav>
                                        <p:tav tm="100000">
                                          <p:val>
                                            <p:strVal val="#ppt_y"/>
                                          </p:val>
                                        </p:tav>
                                      </p:tavLst>
                                    </p:anim>
                                  </p:childTnLst>
                                </p:cTn>
                              </p:par>
                            </p:childTnLst>
                          </p:cTn>
                        </p:par>
                        <p:par>
                          <p:cTn id="82" fill="hold">
                            <p:stCondLst>
                              <p:cond delay="8440"/>
                            </p:stCondLst>
                            <p:childTnLst>
                              <p:par>
                                <p:cTn id="83" presetID="2" presetClass="entr" presetSubtype="8" fill="hold" grpId="0" nodeType="afterEffect">
                                  <p:stCondLst>
                                    <p:cond delay="0"/>
                                  </p:stCondLst>
                                  <p:childTnLst>
                                    <p:set>
                                      <p:cBhvr>
                                        <p:cTn id="84" dur="1" fill="hold">
                                          <p:stCondLst>
                                            <p:cond delay="0"/>
                                          </p:stCondLst>
                                        </p:cTn>
                                        <p:tgtEl>
                                          <p:spTgt spid="11323"/>
                                        </p:tgtEl>
                                        <p:attrNameLst>
                                          <p:attrName>style.visibility</p:attrName>
                                        </p:attrNameLst>
                                      </p:cBhvr>
                                      <p:to>
                                        <p:strVal val="visible"/>
                                      </p:to>
                                    </p:set>
                                    <p:anim calcmode="lin" valueType="num">
                                      <p:cBhvr additive="base">
                                        <p:cTn id="85" dur="500" fill="hold"/>
                                        <p:tgtEl>
                                          <p:spTgt spid="11323"/>
                                        </p:tgtEl>
                                        <p:attrNameLst>
                                          <p:attrName>ppt_x</p:attrName>
                                        </p:attrNameLst>
                                      </p:cBhvr>
                                      <p:tavLst>
                                        <p:tav tm="0">
                                          <p:val>
                                            <p:strVal val="0-#ppt_w/2"/>
                                          </p:val>
                                        </p:tav>
                                        <p:tav tm="100000">
                                          <p:val>
                                            <p:strVal val="#ppt_x"/>
                                          </p:val>
                                        </p:tav>
                                      </p:tavLst>
                                    </p:anim>
                                    <p:anim calcmode="lin" valueType="num">
                                      <p:cBhvr additive="base">
                                        <p:cTn id="86" dur="500" fill="hold"/>
                                        <p:tgtEl>
                                          <p:spTgt spid="11323"/>
                                        </p:tgtEl>
                                        <p:attrNameLst>
                                          <p:attrName>ppt_y</p:attrName>
                                        </p:attrNameLst>
                                      </p:cBhvr>
                                      <p:tavLst>
                                        <p:tav tm="0">
                                          <p:val>
                                            <p:strVal val="#ppt_y"/>
                                          </p:val>
                                        </p:tav>
                                        <p:tav tm="100000">
                                          <p:val>
                                            <p:strVal val="#ppt_y"/>
                                          </p:val>
                                        </p:tav>
                                      </p:tavLst>
                                    </p:anim>
                                  </p:childTnLst>
                                </p:cTn>
                              </p:par>
                            </p:childTnLst>
                          </p:cTn>
                        </p:par>
                        <p:par>
                          <p:cTn id="87" fill="hold">
                            <p:stCondLst>
                              <p:cond delay="8940"/>
                            </p:stCondLst>
                            <p:childTnLst>
                              <p:par>
                                <p:cTn id="88" presetID="2" presetClass="entr" presetSubtype="8" fill="hold" grpId="0" nodeType="afterEffect">
                                  <p:stCondLst>
                                    <p:cond delay="0"/>
                                  </p:stCondLst>
                                  <p:childTnLst>
                                    <p:set>
                                      <p:cBhvr>
                                        <p:cTn id="89" dur="1" fill="hold">
                                          <p:stCondLst>
                                            <p:cond delay="0"/>
                                          </p:stCondLst>
                                        </p:cTn>
                                        <p:tgtEl>
                                          <p:spTgt spid="11321"/>
                                        </p:tgtEl>
                                        <p:attrNameLst>
                                          <p:attrName>style.visibility</p:attrName>
                                        </p:attrNameLst>
                                      </p:cBhvr>
                                      <p:to>
                                        <p:strVal val="visible"/>
                                      </p:to>
                                    </p:set>
                                    <p:anim calcmode="lin" valueType="num">
                                      <p:cBhvr additive="base">
                                        <p:cTn id="90" dur="500" fill="hold"/>
                                        <p:tgtEl>
                                          <p:spTgt spid="11321"/>
                                        </p:tgtEl>
                                        <p:attrNameLst>
                                          <p:attrName>ppt_x</p:attrName>
                                        </p:attrNameLst>
                                      </p:cBhvr>
                                      <p:tavLst>
                                        <p:tav tm="0">
                                          <p:val>
                                            <p:strVal val="0-#ppt_w/2"/>
                                          </p:val>
                                        </p:tav>
                                        <p:tav tm="100000">
                                          <p:val>
                                            <p:strVal val="#ppt_x"/>
                                          </p:val>
                                        </p:tav>
                                      </p:tavLst>
                                    </p:anim>
                                    <p:anim calcmode="lin" valueType="num">
                                      <p:cBhvr additive="base">
                                        <p:cTn id="91" dur="500" fill="hold"/>
                                        <p:tgtEl>
                                          <p:spTgt spid="11321"/>
                                        </p:tgtEl>
                                        <p:attrNameLst>
                                          <p:attrName>ppt_y</p:attrName>
                                        </p:attrNameLst>
                                      </p:cBhvr>
                                      <p:tavLst>
                                        <p:tav tm="0">
                                          <p:val>
                                            <p:strVal val="#ppt_y"/>
                                          </p:val>
                                        </p:tav>
                                        <p:tav tm="100000">
                                          <p:val>
                                            <p:strVal val="#ppt_y"/>
                                          </p:val>
                                        </p:tav>
                                      </p:tavLst>
                                    </p:anim>
                                  </p:childTnLst>
                                </p:cTn>
                              </p:par>
                            </p:childTnLst>
                          </p:cTn>
                        </p:par>
                        <p:par>
                          <p:cTn id="92" fill="hold">
                            <p:stCondLst>
                              <p:cond delay="9440"/>
                            </p:stCondLst>
                            <p:childTnLst>
                              <p:par>
                                <p:cTn id="93" presetID="2" presetClass="entr" presetSubtype="8" fill="hold" grpId="0" nodeType="afterEffect">
                                  <p:stCondLst>
                                    <p:cond delay="0"/>
                                  </p:stCondLst>
                                  <p:childTnLst>
                                    <p:set>
                                      <p:cBhvr>
                                        <p:cTn id="94" dur="1" fill="hold">
                                          <p:stCondLst>
                                            <p:cond delay="0"/>
                                          </p:stCondLst>
                                        </p:cTn>
                                        <p:tgtEl>
                                          <p:spTgt spid="11322"/>
                                        </p:tgtEl>
                                        <p:attrNameLst>
                                          <p:attrName>style.visibility</p:attrName>
                                        </p:attrNameLst>
                                      </p:cBhvr>
                                      <p:to>
                                        <p:strVal val="visible"/>
                                      </p:to>
                                    </p:set>
                                    <p:anim calcmode="lin" valueType="num">
                                      <p:cBhvr additive="base">
                                        <p:cTn id="95" dur="500" fill="hold"/>
                                        <p:tgtEl>
                                          <p:spTgt spid="11322"/>
                                        </p:tgtEl>
                                        <p:attrNameLst>
                                          <p:attrName>ppt_x</p:attrName>
                                        </p:attrNameLst>
                                      </p:cBhvr>
                                      <p:tavLst>
                                        <p:tav tm="0">
                                          <p:val>
                                            <p:strVal val="0-#ppt_w/2"/>
                                          </p:val>
                                        </p:tav>
                                        <p:tav tm="100000">
                                          <p:val>
                                            <p:strVal val="#ppt_x"/>
                                          </p:val>
                                        </p:tav>
                                      </p:tavLst>
                                    </p:anim>
                                    <p:anim calcmode="lin" valueType="num">
                                      <p:cBhvr additive="base">
                                        <p:cTn id="96" dur="500" fill="hold"/>
                                        <p:tgtEl>
                                          <p:spTgt spid="11322"/>
                                        </p:tgtEl>
                                        <p:attrNameLst>
                                          <p:attrName>ppt_y</p:attrName>
                                        </p:attrNameLst>
                                      </p:cBhvr>
                                      <p:tavLst>
                                        <p:tav tm="0">
                                          <p:val>
                                            <p:strVal val="#ppt_y"/>
                                          </p:val>
                                        </p:tav>
                                        <p:tav tm="100000">
                                          <p:val>
                                            <p:strVal val="#ppt_y"/>
                                          </p:val>
                                        </p:tav>
                                      </p:tavLst>
                                    </p:anim>
                                  </p:childTnLst>
                                </p:cTn>
                              </p:par>
                            </p:childTnLst>
                          </p:cTn>
                        </p:par>
                        <p:par>
                          <p:cTn id="97" fill="hold">
                            <p:stCondLst>
                              <p:cond delay="9940"/>
                            </p:stCondLst>
                            <p:childTnLst>
                              <p:par>
                                <p:cTn id="98" presetID="1" presetClass="entr" presetSubtype="0" fill="hold" grpId="0" nodeType="afterEffect">
                                  <p:stCondLst>
                                    <p:cond delay="0"/>
                                  </p:stCondLst>
                                  <p:childTnLst>
                                    <p:set>
                                      <p:cBhvr>
                                        <p:cTn id="99" dur="1" fill="hold">
                                          <p:stCondLst>
                                            <p:cond delay="0"/>
                                          </p:stCondLst>
                                        </p:cTn>
                                        <p:tgtEl>
                                          <p:spTgt spid="11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305" grpId="0" animBg="1"/>
      <p:bldP spid="11306" grpId="0" animBg="1"/>
      <p:bldP spid="11307" grpId="0" animBg="1"/>
      <p:bldP spid="11308" grpId="0" animBg="1"/>
      <p:bldP spid="11309" grpId="0" animBg="1"/>
      <p:bldP spid="11310" grpId="0" animBg="1"/>
      <p:bldP spid="11312" grpId="0" animBg="1"/>
      <p:bldP spid="11314" grpId="0" animBg="1"/>
      <p:bldP spid="11315" grpId="0" animBg="1"/>
      <p:bldP spid="11316" grpId="0" animBg="1"/>
      <p:bldP spid="11317" grpId="0" animBg="1"/>
      <p:bldP spid="11319" grpId="0" animBg="1"/>
      <p:bldP spid="11321" grpId="0" animBg="1"/>
      <p:bldP spid="11322" grpId="0" animBg="1"/>
      <p:bldP spid="11323" grpId="0" animBg="1"/>
      <p:bldP spid="11325" grpId="0" animBg="1"/>
      <p:bldP spid="113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endParaRPr lang="en-US"/>
          </a:p>
        </p:txBody>
      </p:sp>
      <p:sp>
        <p:nvSpPr>
          <p:cNvPr id="12291" name="Rectangle 3"/>
          <p:cNvSpPr>
            <a:spLocks noGrp="1" noChangeArrowheads="1"/>
          </p:cNvSpPr>
          <p:nvPr>
            <p:ph type="body" sz="half" idx="1"/>
          </p:nvPr>
        </p:nvSpPr>
        <p:spPr>
          <a:xfrm>
            <a:off x="395288" y="333375"/>
            <a:ext cx="4978400" cy="5145088"/>
          </a:xfrm>
        </p:spPr>
        <p:txBody>
          <a:bodyPr/>
          <a:lstStyle/>
          <a:p>
            <a:r>
              <a:rPr lang="en-GB" sz="2800"/>
              <a:t>Measurement of distances can be used to work out rough areas of features such as woodlands.</a:t>
            </a:r>
          </a:p>
          <a:p>
            <a:r>
              <a:rPr lang="en-GB" sz="2800"/>
              <a:t>Just measure the two main sides, convert the distances using the scale bar then multiply together to give the rough area.</a:t>
            </a:r>
            <a:endParaRPr lang="en-US" sz="2800"/>
          </a:p>
        </p:txBody>
      </p:sp>
      <p:pic>
        <p:nvPicPr>
          <p:cNvPr id="12293" name="Picture 5" descr="wood"/>
          <p:cNvPicPr>
            <a:picLocks noChangeAspect="1" noChangeArrowheads="1"/>
          </p:cNvPicPr>
          <p:nvPr>
            <p:ph sz="half" idx="2"/>
          </p:nvPr>
        </p:nvPicPr>
        <p:blipFill>
          <a:blip r:embed="rId2" cstate="print"/>
          <a:srcRect l="8917" t="4863" r="4410"/>
          <a:stretch>
            <a:fillRect/>
          </a:stretch>
        </p:blipFill>
        <p:spPr>
          <a:xfrm>
            <a:off x="5940425" y="1268413"/>
            <a:ext cx="2527300" cy="2317750"/>
          </a:xfrm>
          <a:noFill/>
          <a:ln/>
        </p:spPr>
      </p:pic>
      <p:sp>
        <p:nvSpPr>
          <p:cNvPr id="12296" name="Text Box 8"/>
          <p:cNvSpPr txBox="1">
            <a:spLocks noChangeArrowheads="1"/>
          </p:cNvSpPr>
          <p:nvPr/>
        </p:nvSpPr>
        <p:spPr bwMode="auto">
          <a:xfrm>
            <a:off x="6372225" y="3789363"/>
            <a:ext cx="1655763" cy="304800"/>
          </a:xfrm>
          <a:prstGeom prst="rect">
            <a:avLst/>
          </a:prstGeom>
          <a:noFill/>
          <a:ln w="9525">
            <a:noFill/>
            <a:miter lim="800000"/>
            <a:headEnd/>
            <a:tailEnd/>
          </a:ln>
          <a:effectLst/>
        </p:spPr>
        <p:txBody>
          <a:bodyPr>
            <a:spAutoFit/>
          </a:bodyPr>
          <a:lstStyle/>
          <a:p>
            <a:pPr>
              <a:spcBef>
                <a:spcPct val="50000"/>
              </a:spcBef>
            </a:pPr>
            <a:r>
              <a:rPr lang="en-GB" sz="1400"/>
              <a:t>0         500m</a:t>
            </a:r>
            <a:endParaRPr lang="en-US" sz="1400"/>
          </a:p>
        </p:txBody>
      </p:sp>
      <p:sp>
        <p:nvSpPr>
          <p:cNvPr id="12297" name="Line 9"/>
          <p:cNvSpPr>
            <a:spLocks noChangeShapeType="1"/>
          </p:cNvSpPr>
          <p:nvPr/>
        </p:nvSpPr>
        <p:spPr bwMode="auto">
          <a:xfrm>
            <a:off x="6516688" y="4221163"/>
            <a:ext cx="792162" cy="0"/>
          </a:xfrm>
          <a:prstGeom prst="line">
            <a:avLst/>
          </a:prstGeom>
          <a:noFill/>
          <a:ln w="9525">
            <a:solidFill>
              <a:schemeClr val="tx1"/>
            </a:solidFill>
            <a:round/>
            <a:headEnd/>
            <a:tailEnd/>
          </a:ln>
          <a:effectLst/>
        </p:spPr>
        <p:txBody>
          <a:bodyPr/>
          <a:lstStyle/>
          <a:p>
            <a:endParaRPr lang="en-GB"/>
          </a:p>
        </p:txBody>
      </p:sp>
      <p:sp>
        <p:nvSpPr>
          <p:cNvPr id="12298" name="Line 10"/>
          <p:cNvSpPr>
            <a:spLocks noChangeShapeType="1"/>
          </p:cNvSpPr>
          <p:nvPr/>
        </p:nvSpPr>
        <p:spPr bwMode="auto">
          <a:xfrm>
            <a:off x="6516688" y="4076700"/>
            <a:ext cx="0" cy="144463"/>
          </a:xfrm>
          <a:prstGeom prst="line">
            <a:avLst/>
          </a:prstGeom>
          <a:noFill/>
          <a:ln w="9525">
            <a:solidFill>
              <a:schemeClr val="tx1"/>
            </a:solidFill>
            <a:round/>
            <a:headEnd/>
            <a:tailEnd/>
          </a:ln>
          <a:effectLst/>
        </p:spPr>
        <p:txBody>
          <a:bodyPr/>
          <a:lstStyle/>
          <a:p>
            <a:endParaRPr lang="en-GB"/>
          </a:p>
        </p:txBody>
      </p:sp>
      <p:sp>
        <p:nvSpPr>
          <p:cNvPr id="12299" name="Line 11"/>
          <p:cNvSpPr>
            <a:spLocks noChangeShapeType="1"/>
          </p:cNvSpPr>
          <p:nvPr/>
        </p:nvSpPr>
        <p:spPr bwMode="auto">
          <a:xfrm>
            <a:off x="7308850" y="4076700"/>
            <a:ext cx="0" cy="144463"/>
          </a:xfrm>
          <a:prstGeom prst="line">
            <a:avLst/>
          </a:prstGeom>
          <a:noFill/>
          <a:ln w="9525">
            <a:solidFill>
              <a:schemeClr val="tx1"/>
            </a:solidFill>
            <a:round/>
            <a:headEnd/>
            <a:tailEnd/>
          </a:ln>
          <a:effectLst/>
        </p:spPr>
        <p:txBody>
          <a:bodyPr/>
          <a:lstStyle/>
          <a:p>
            <a:endParaRPr lang="en-GB"/>
          </a:p>
        </p:txBody>
      </p:sp>
      <p:sp>
        <p:nvSpPr>
          <p:cNvPr id="12300" name="Text Box 12"/>
          <p:cNvSpPr txBox="1">
            <a:spLocks noChangeArrowheads="1"/>
          </p:cNvSpPr>
          <p:nvPr/>
        </p:nvSpPr>
        <p:spPr bwMode="auto">
          <a:xfrm>
            <a:off x="971550" y="5013325"/>
            <a:ext cx="4248150" cy="1190625"/>
          </a:xfrm>
          <a:prstGeom prst="rect">
            <a:avLst/>
          </a:prstGeom>
          <a:noFill/>
          <a:ln w="9525">
            <a:noFill/>
            <a:miter lim="800000"/>
            <a:headEnd/>
            <a:tailEnd/>
          </a:ln>
          <a:effectLst/>
        </p:spPr>
        <p:txBody>
          <a:bodyPr>
            <a:spAutoFit/>
          </a:bodyPr>
          <a:lstStyle/>
          <a:p>
            <a:pPr>
              <a:spcBef>
                <a:spcPct val="50000"/>
              </a:spcBef>
            </a:pPr>
            <a:r>
              <a:rPr lang="en-GB"/>
              <a:t>Burnham Wood is roughly 1500m x 1300m which means it has an area of about 1 950 000m square or 1.95Km square.</a:t>
            </a:r>
            <a:endParaRPr lang="en-US"/>
          </a:p>
        </p:txBody>
      </p:sp>
      <p:sp>
        <p:nvSpPr>
          <p:cNvPr id="12301" name="AutoShape 13">
            <a:hlinkClick r:id="" action="ppaction://hlinkshowjump?jump=nextslide" highlightClick="1"/>
          </p:cNvPr>
          <p:cNvSpPr>
            <a:spLocks noChangeArrowheads="1"/>
          </p:cNvSpPr>
          <p:nvPr/>
        </p:nvSpPr>
        <p:spPr bwMode="auto">
          <a:xfrm>
            <a:off x="7740650" y="5589588"/>
            <a:ext cx="863600" cy="8636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12302" name="Line 14"/>
          <p:cNvSpPr>
            <a:spLocks noChangeShapeType="1"/>
          </p:cNvSpPr>
          <p:nvPr/>
        </p:nvSpPr>
        <p:spPr bwMode="auto">
          <a:xfrm>
            <a:off x="6011863" y="4508500"/>
            <a:ext cx="2305050" cy="0"/>
          </a:xfrm>
          <a:prstGeom prst="line">
            <a:avLst/>
          </a:prstGeom>
          <a:noFill/>
          <a:ln w="9525">
            <a:solidFill>
              <a:srgbClr val="FF3300"/>
            </a:solidFill>
            <a:round/>
            <a:headEnd/>
            <a:tailEnd type="triangle" w="med" len="med"/>
          </a:ln>
          <a:effectLst/>
        </p:spPr>
        <p:txBody>
          <a:bodyPr/>
          <a:lstStyle/>
          <a:p>
            <a:endParaRPr lang="en-GB"/>
          </a:p>
        </p:txBody>
      </p:sp>
      <p:sp>
        <p:nvSpPr>
          <p:cNvPr id="12303" name="Line 15"/>
          <p:cNvSpPr>
            <a:spLocks noChangeShapeType="1"/>
          </p:cNvSpPr>
          <p:nvPr/>
        </p:nvSpPr>
        <p:spPr bwMode="auto">
          <a:xfrm flipV="1">
            <a:off x="8820150" y="1628775"/>
            <a:ext cx="0" cy="1944688"/>
          </a:xfrm>
          <a:prstGeom prst="line">
            <a:avLst/>
          </a:prstGeom>
          <a:noFill/>
          <a:ln w="9525">
            <a:solidFill>
              <a:srgbClr val="FF3300"/>
            </a:solidFill>
            <a:round/>
            <a:headEnd/>
            <a:tailEnd type="triangle" w="med" len="med"/>
          </a:ln>
          <a:effectLst/>
        </p:spPr>
        <p:txBody>
          <a:bodyP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par>
                          <p:cTn id="8" fill="hold">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11" dur="8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12291">
                                            <p:txEl>
                                              <p:pRg st="0" end="0"/>
                                            </p:txEl>
                                          </p:spTgt>
                                        </p:tgtEl>
                                        <p:attrNameLst>
                                          <p:attrName>fill.type</p:attrName>
                                        </p:attrNameLst>
                                      </p:cBhvr>
                                      <p:to>
                                        <p:strVal val="solid"/>
                                      </p:to>
                                    </p:set>
                                  </p:childTnLst>
                                </p:cTn>
                              </p:par>
                            </p:childTnLst>
                          </p:cTn>
                        </p:par>
                        <p:par>
                          <p:cTn id="14" fill="hold">
                            <p:stCondLst>
                              <p:cond delay="3580"/>
                            </p:stCondLst>
                            <p:childTnLst>
                              <p:par>
                                <p:cTn id="15" presetID="9" presetClass="entr" presetSubtype="0"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dissolve">
                                      <p:cBhvr>
                                        <p:cTn id="17" dur="500"/>
                                        <p:tgtEl>
                                          <p:spTgt spid="12293"/>
                                        </p:tgtEl>
                                      </p:cBhvr>
                                    </p:animEffect>
                                  </p:childTnLst>
                                </p:cTn>
                              </p:par>
                            </p:childTnLst>
                          </p:cTn>
                        </p:par>
                        <p:par>
                          <p:cTn id="18" fill="hold">
                            <p:stCondLst>
                              <p:cond delay="40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12291">
                                            <p:txEl>
                                              <p:pRg st="1" end="1"/>
                                            </p:txEl>
                                          </p:spTgt>
                                        </p:tgtEl>
                                        <p:attrNameLst>
                                          <p:attrName>style.visibility</p:attrName>
                                        </p:attrNameLst>
                                      </p:cBhvr>
                                      <p:to>
                                        <p:strVal val="visible"/>
                                      </p:to>
                                    </p:set>
                                    <p:anim calcmode="discrete" valueType="clr">
                                      <p:cBhvr override="childStyle">
                                        <p:cTn id="21" dur="80"/>
                                        <p:tgtEl>
                                          <p:spTgt spid="122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291">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2291">
                                            <p:txEl>
                                              <p:pRg st="1" end="1"/>
                                            </p:txEl>
                                          </p:spTgt>
                                        </p:tgtEl>
                                        <p:attrNameLst>
                                          <p:attrName>fill.type</p:attrName>
                                        </p:attrNameLst>
                                      </p:cBhvr>
                                      <p:to>
                                        <p:strVal val="solid"/>
                                      </p:to>
                                    </p:set>
                                  </p:childTnLst>
                                </p:cTn>
                              </p:par>
                            </p:childTnLst>
                          </p:cTn>
                        </p:par>
                        <p:par>
                          <p:cTn id="24" fill="hold">
                            <p:stCondLst>
                              <p:cond delay="8160"/>
                            </p:stCondLst>
                            <p:childTnLst>
                              <p:par>
                                <p:cTn id="25" presetID="2" presetClass="entr" presetSubtype="8" fill="hold" grpId="0" nodeType="afterEffect">
                                  <p:stCondLst>
                                    <p:cond delay="0"/>
                                  </p:stCondLst>
                                  <p:childTnLst>
                                    <p:set>
                                      <p:cBhvr>
                                        <p:cTn id="26" dur="1" fill="hold">
                                          <p:stCondLst>
                                            <p:cond delay="0"/>
                                          </p:stCondLst>
                                        </p:cTn>
                                        <p:tgtEl>
                                          <p:spTgt spid="12302"/>
                                        </p:tgtEl>
                                        <p:attrNameLst>
                                          <p:attrName>style.visibility</p:attrName>
                                        </p:attrNameLst>
                                      </p:cBhvr>
                                      <p:to>
                                        <p:strVal val="visible"/>
                                      </p:to>
                                    </p:set>
                                    <p:anim calcmode="lin" valueType="num">
                                      <p:cBhvr additive="base">
                                        <p:cTn id="27" dur="500" fill="hold"/>
                                        <p:tgtEl>
                                          <p:spTgt spid="12302"/>
                                        </p:tgtEl>
                                        <p:attrNameLst>
                                          <p:attrName>ppt_x</p:attrName>
                                        </p:attrNameLst>
                                      </p:cBhvr>
                                      <p:tavLst>
                                        <p:tav tm="0">
                                          <p:val>
                                            <p:strVal val="0-#ppt_w/2"/>
                                          </p:val>
                                        </p:tav>
                                        <p:tav tm="100000">
                                          <p:val>
                                            <p:strVal val="#ppt_x"/>
                                          </p:val>
                                        </p:tav>
                                      </p:tavLst>
                                    </p:anim>
                                    <p:anim calcmode="lin" valueType="num">
                                      <p:cBhvr additive="base">
                                        <p:cTn id="28" dur="500" fill="hold"/>
                                        <p:tgtEl>
                                          <p:spTgt spid="12302"/>
                                        </p:tgtEl>
                                        <p:attrNameLst>
                                          <p:attrName>ppt_y</p:attrName>
                                        </p:attrNameLst>
                                      </p:cBhvr>
                                      <p:tavLst>
                                        <p:tav tm="0">
                                          <p:val>
                                            <p:strVal val="#ppt_y"/>
                                          </p:val>
                                        </p:tav>
                                        <p:tav tm="100000">
                                          <p:val>
                                            <p:strVal val="#ppt_y"/>
                                          </p:val>
                                        </p:tav>
                                      </p:tavLst>
                                    </p:anim>
                                  </p:childTnLst>
                                </p:cTn>
                              </p:par>
                            </p:childTnLst>
                          </p:cTn>
                        </p:par>
                        <p:par>
                          <p:cTn id="29" fill="hold">
                            <p:stCondLst>
                              <p:cond delay="8660"/>
                            </p:stCondLst>
                            <p:childTnLst>
                              <p:par>
                                <p:cTn id="30" presetID="2" presetClass="entr" presetSubtype="4" fill="hold" grpId="0" nodeType="afterEffect">
                                  <p:stCondLst>
                                    <p:cond delay="0"/>
                                  </p:stCondLst>
                                  <p:childTnLst>
                                    <p:set>
                                      <p:cBhvr>
                                        <p:cTn id="31" dur="1" fill="hold">
                                          <p:stCondLst>
                                            <p:cond delay="0"/>
                                          </p:stCondLst>
                                        </p:cTn>
                                        <p:tgtEl>
                                          <p:spTgt spid="12303"/>
                                        </p:tgtEl>
                                        <p:attrNameLst>
                                          <p:attrName>style.visibility</p:attrName>
                                        </p:attrNameLst>
                                      </p:cBhvr>
                                      <p:to>
                                        <p:strVal val="visible"/>
                                      </p:to>
                                    </p:set>
                                    <p:anim calcmode="lin" valueType="num">
                                      <p:cBhvr additive="base">
                                        <p:cTn id="32" dur="500" fill="hold"/>
                                        <p:tgtEl>
                                          <p:spTgt spid="12303"/>
                                        </p:tgtEl>
                                        <p:attrNameLst>
                                          <p:attrName>ppt_x</p:attrName>
                                        </p:attrNameLst>
                                      </p:cBhvr>
                                      <p:tavLst>
                                        <p:tav tm="0">
                                          <p:val>
                                            <p:strVal val="#ppt_x"/>
                                          </p:val>
                                        </p:tav>
                                        <p:tav tm="100000">
                                          <p:val>
                                            <p:strVal val="#ppt_x"/>
                                          </p:val>
                                        </p:tav>
                                      </p:tavLst>
                                    </p:anim>
                                    <p:anim calcmode="lin" valueType="num">
                                      <p:cBhvr additive="base">
                                        <p:cTn id="33" dur="500" fill="hold"/>
                                        <p:tgtEl>
                                          <p:spTgt spid="12303"/>
                                        </p:tgtEl>
                                        <p:attrNameLst>
                                          <p:attrName>ppt_y</p:attrName>
                                        </p:attrNameLst>
                                      </p:cBhvr>
                                      <p:tavLst>
                                        <p:tav tm="0">
                                          <p:val>
                                            <p:strVal val="1+#ppt_h/2"/>
                                          </p:val>
                                        </p:tav>
                                        <p:tav tm="100000">
                                          <p:val>
                                            <p:strVal val="#ppt_y"/>
                                          </p:val>
                                        </p:tav>
                                      </p:tavLst>
                                    </p:anim>
                                  </p:childTnLst>
                                </p:cTn>
                              </p:par>
                            </p:childTnLst>
                          </p:cTn>
                        </p:par>
                        <p:par>
                          <p:cTn id="34" fill="hold">
                            <p:stCondLst>
                              <p:cond delay="916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2300"/>
                                        </p:tgtEl>
                                        <p:attrNameLst>
                                          <p:attrName>style.visibility</p:attrName>
                                        </p:attrNameLst>
                                      </p:cBhvr>
                                      <p:to>
                                        <p:strVal val="visible"/>
                                      </p:to>
                                    </p:set>
                                    <p:anim calcmode="discrete" valueType="clr">
                                      <p:cBhvr override="childStyle">
                                        <p:cTn id="37" dur="80"/>
                                        <p:tgtEl>
                                          <p:spTgt spid="1230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2300"/>
                                        </p:tgtEl>
                                        <p:attrNameLst>
                                          <p:attrName>fillcolor</p:attrName>
                                        </p:attrNameLst>
                                      </p:cBhvr>
                                      <p:tavLst>
                                        <p:tav tm="0">
                                          <p:val>
                                            <p:clrVal>
                                              <a:schemeClr val="accent2"/>
                                            </p:clrVal>
                                          </p:val>
                                        </p:tav>
                                        <p:tav tm="50000">
                                          <p:val>
                                            <p:clrVal>
                                              <a:schemeClr val="hlink"/>
                                            </p:clrVal>
                                          </p:val>
                                        </p:tav>
                                      </p:tavLst>
                                    </p:anim>
                                    <p:set>
                                      <p:cBhvr>
                                        <p:cTn id="39" dur="80"/>
                                        <p:tgtEl>
                                          <p:spTgt spid="12300"/>
                                        </p:tgtEl>
                                        <p:attrNameLst>
                                          <p:attrName>fill.type</p:attrName>
                                        </p:attrNameLst>
                                      </p:cBhvr>
                                      <p:to>
                                        <p:strVal val="solid"/>
                                      </p:to>
                                    </p:set>
                                  </p:childTnLst>
                                </p:cTn>
                              </p:par>
                            </p:childTnLst>
                          </p:cTn>
                        </p:par>
                        <p:par>
                          <p:cTn id="40" fill="hold">
                            <p:stCondLst>
                              <p:cond delay="12720"/>
                            </p:stCondLst>
                            <p:childTnLst>
                              <p:par>
                                <p:cTn id="41" presetID="1" presetClass="entr" presetSubtype="0" fill="hold" grpId="0" nodeType="afterEffect">
                                  <p:stCondLst>
                                    <p:cond delay="0"/>
                                  </p:stCondLst>
                                  <p:childTnLst>
                                    <p:set>
                                      <p:cBhvr>
                                        <p:cTn id="42"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1" grpId="0" animBg="1"/>
      <p:bldP spid="12302" grpId="0" animBg="1"/>
      <p:bldP spid="123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r>
              <a:rPr lang="en-GB"/>
              <a:t>Some people find the question of measuring distances and calculating scales very confusing.  </a:t>
            </a:r>
          </a:p>
          <a:p>
            <a:r>
              <a:rPr lang="en-GB"/>
              <a:t>Click below to either re-read these notes or go onto a short test.</a:t>
            </a:r>
            <a:endParaRPr lang="en-US"/>
          </a:p>
        </p:txBody>
      </p:sp>
      <p:sp>
        <p:nvSpPr>
          <p:cNvPr id="14340" name="AutoShape 4">
            <a:hlinkClick r:id="rId2" action="ppaction://hlinksldjump" highlightClick="1"/>
          </p:cNvPr>
          <p:cNvSpPr>
            <a:spLocks noChangeArrowheads="1"/>
          </p:cNvSpPr>
          <p:nvPr/>
        </p:nvSpPr>
        <p:spPr bwMode="auto">
          <a:xfrm>
            <a:off x="971550" y="5157788"/>
            <a:ext cx="936625" cy="8636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14341" name="Text Box 5"/>
          <p:cNvSpPr txBox="1">
            <a:spLocks noChangeArrowheads="1"/>
          </p:cNvSpPr>
          <p:nvPr/>
        </p:nvSpPr>
        <p:spPr bwMode="auto">
          <a:xfrm>
            <a:off x="827088" y="6021388"/>
            <a:ext cx="1295400" cy="641350"/>
          </a:xfrm>
          <a:prstGeom prst="rect">
            <a:avLst/>
          </a:prstGeom>
          <a:noFill/>
          <a:ln w="9525">
            <a:noFill/>
            <a:miter lim="800000"/>
            <a:headEnd/>
            <a:tailEnd/>
          </a:ln>
          <a:effectLst/>
        </p:spPr>
        <p:txBody>
          <a:bodyPr>
            <a:spAutoFit/>
          </a:bodyPr>
          <a:lstStyle/>
          <a:p>
            <a:pPr>
              <a:spcBef>
                <a:spcPct val="50000"/>
              </a:spcBef>
            </a:pPr>
            <a:r>
              <a:rPr lang="en-GB"/>
              <a:t>Return to beginning</a:t>
            </a:r>
            <a:endParaRPr lang="en-US"/>
          </a:p>
        </p:txBody>
      </p:sp>
      <p:sp>
        <p:nvSpPr>
          <p:cNvPr id="14344" name="AutoShape 8">
            <a:hlinkClick r:id="rId3" action="ppaction://hlinksldjump" highlightClick="1"/>
          </p:cNvPr>
          <p:cNvSpPr>
            <a:spLocks noChangeArrowheads="1"/>
          </p:cNvSpPr>
          <p:nvPr/>
        </p:nvSpPr>
        <p:spPr bwMode="auto">
          <a:xfrm>
            <a:off x="6804025" y="5084763"/>
            <a:ext cx="1081088" cy="936625"/>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14345" name="Text Box 9"/>
          <p:cNvSpPr txBox="1">
            <a:spLocks noChangeArrowheads="1"/>
          </p:cNvSpPr>
          <p:nvPr/>
        </p:nvSpPr>
        <p:spPr bwMode="auto">
          <a:xfrm>
            <a:off x="6804025" y="6021388"/>
            <a:ext cx="1441450" cy="641350"/>
          </a:xfrm>
          <a:prstGeom prst="rect">
            <a:avLst/>
          </a:prstGeom>
          <a:noFill/>
          <a:ln w="9525">
            <a:noFill/>
            <a:miter lim="800000"/>
            <a:headEnd/>
            <a:tailEnd/>
          </a:ln>
          <a:effectLst/>
        </p:spPr>
        <p:txBody>
          <a:bodyPr>
            <a:spAutoFit/>
          </a:bodyPr>
          <a:lstStyle/>
          <a:p>
            <a:pPr>
              <a:spcBef>
                <a:spcPct val="50000"/>
              </a:spcBef>
            </a:pPr>
            <a:r>
              <a:rPr lang="en-GB"/>
              <a:t>Return to main menu</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4339">
                                            <p:txEl>
                                              <p:pRg st="0" end="0"/>
                                            </p:txEl>
                                          </p:spTgt>
                                        </p:tgtEl>
                                        <p:attrNameLst>
                                          <p:attrName>style.visibility</p:attrName>
                                        </p:attrNameLst>
                                      </p:cBhvr>
                                      <p:to>
                                        <p:strVal val="visible"/>
                                      </p:to>
                                    </p:set>
                                    <p:anim calcmode="discrete" valueType="clr">
                                      <p:cBhvr override="childStyle">
                                        <p:cTn id="7" dur="80"/>
                                        <p:tgtEl>
                                          <p:spTgt spid="143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339">
                                            <p:txEl>
                                              <p:pRg st="0" end="0"/>
                                            </p:txEl>
                                          </p:spTgt>
                                        </p:tgtEl>
                                        <p:attrNameLst>
                                          <p:attrName>fill.type</p:attrName>
                                        </p:attrNameLst>
                                      </p:cBhvr>
                                      <p:to>
                                        <p:strVal val="solid"/>
                                      </p:to>
                                    </p:set>
                                  </p:childTnLst>
                                </p:cTn>
                              </p:par>
                            </p:childTnLst>
                          </p:cTn>
                        </p:par>
                        <p:par>
                          <p:cTn id="10" fill="hold">
                            <p:stCondLst>
                              <p:cond delay="3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339">
                                            <p:txEl>
                                              <p:pRg st="1" end="1"/>
                                            </p:txEl>
                                          </p:spTgt>
                                        </p:tgtEl>
                                        <p:attrNameLst>
                                          <p:attrName>style.visibility</p:attrName>
                                        </p:attrNameLst>
                                      </p:cBhvr>
                                      <p:to>
                                        <p:strVal val="visible"/>
                                      </p:to>
                                    </p:set>
                                    <p:anim calcmode="discrete" valueType="clr">
                                      <p:cBhvr override="childStyle">
                                        <p:cTn id="13" dur="80"/>
                                        <p:tgtEl>
                                          <p:spTgt spid="143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3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339">
                                            <p:txEl>
                                              <p:pRg st="1" end="1"/>
                                            </p:txEl>
                                          </p:spTgt>
                                        </p:tgtEl>
                                        <p:attrNameLst>
                                          <p:attrName>fill.type</p:attrName>
                                        </p:attrNameLst>
                                      </p:cBhvr>
                                      <p:to>
                                        <p:strVal val="solid"/>
                                      </p:to>
                                    </p:set>
                                  </p:childTnLst>
                                </p:cTn>
                              </p:par>
                            </p:childTnLst>
                          </p:cTn>
                        </p:par>
                        <p:par>
                          <p:cTn id="16" fill="hold">
                            <p:stCondLst>
                              <p:cond delay="5400"/>
                            </p:stCondLst>
                            <p:childTnLst>
                              <p:par>
                                <p:cTn id="17" presetID="1" presetClass="entr" presetSubtype="0" fill="hold" grpId="0" nodeType="after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4" grpId="0" animBg="1"/>
      <p:bldP spid="143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4 Figure Grid References</a:t>
            </a:r>
            <a:endParaRPr lang="en-US"/>
          </a:p>
        </p:txBody>
      </p:sp>
      <p:sp>
        <p:nvSpPr>
          <p:cNvPr id="2051" name="Rectangle 3"/>
          <p:cNvSpPr>
            <a:spLocks noGrp="1" noChangeArrowheads="1"/>
          </p:cNvSpPr>
          <p:nvPr>
            <p:ph type="subTitle" idx="1"/>
          </p:nvPr>
        </p:nvSpPr>
        <p:spPr/>
        <p:txBody>
          <a:bodyPr/>
          <a:lstStyle/>
          <a:p>
            <a:r>
              <a:rPr lang="en-GB"/>
              <a:t>Click here to find out more</a:t>
            </a:r>
            <a:endParaRPr lang="en-US"/>
          </a:p>
        </p:txBody>
      </p:sp>
      <p:sp>
        <p:nvSpPr>
          <p:cNvPr id="2052" name="AutoShape 4">
            <a:hlinkClick r:id="" action="ppaction://hlinkshowjump?jump=nextslide" highlightClick="1"/>
          </p:cNvPr>
          <p:cNvSpPr>
            <a:spLocks noChangeArrowheads="1"/>
          </p:cNvSpPr>
          <p:nvPr/>
        </p:nvSpPr>
        <p:spPr bwMode="auto">
          <a:xfrm>
            <a:off x="3851275" y="5013325"/>
            <a:ext cx="1081088" cy="792163"/>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51">
                                            <p:txEl>
                                              <p:pRg st="0" end="0"/>
                                            </p:txEl>
                                          </p:spTgt>
                                        </p:tgtEl>
                                        <p:attrNameLst>
                                          <p:attrName>style.visibility</p:attrName>
                                        </p:attrNameLst>
                                      </p:cBhvr>
                                      <p:to>
                                        <p:strVal val="visible"/>
                                      </p:to>
                                    </p:set>
                                    <p:anim calcmode="discrete" valueType="clr">
                                      <p:cBhvr override="childStyle">
                                        <p:cTn id="10" dur="80"/>
                                        <p:tgtEl>
                                          <p:spTgt spid="20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051">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2051">
                                            <p:txEl>
                                              <p:pRg st="0" end="0"/>
                                            </p:txEl>
                                          </p:spTgt>
                                        </p:tgtEl>
                                        <p:attrNameLst>
                                          <p:attrName>fill.type</p:attrName>
                                        </p:attrNameLst>
                                      </p:cBhvr>
                                      <p:to>
                                        <p:strVal val="solid"/>
                                      </p:to>
                                    </p:set>
                                  </p:childTnLst>
                                </p:cTn>
                              </p:par>
                            </p:childTnLst>
                          </p:cTn>
                        </p:par>
                        <p:par>
                          <p:cTn id="13" fill="hold">
                            <p:stCondLst>
                              <p:cond delay="920"/>
                            </p:stCondLst>
                            <p:childTnLst>
                              <p:par>
                                <p:cTn id="14" presetID="1" presetClass="entr" presetSubtype="0" fill="hold" grpId="0" nodeType="after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971550" y="188913"/>
            <a:ext cx="7056438" cy="2563812"/>
          </a:xfrm>
          <a:prstGeom prst="rect">
            <a:avLst/>
          </a:prstGeom>
          <a:noFill/>
          <a:ln w="9525">
            <a:noFill/>
            <a:miter lim="800000"/>
            <a:headEnd/>
            <a:tailEnd/>
          </a:ln>
          <a:effectLst/>
        </p:spPr>
        <p:txBody>
          <a:bodyPr>
            <a:spAutoFit/>
          </a:bodyPr>
          <a:lstStyle/>
          <a:p>
            <a:r>
              <a:rPr lang="en-US"/>
              <a:t>A four figure grid reference points you towards a particular square on a map.  On all OS maps these squares represent one square kilometre. </a:t>
            </a:r>
            <a:br>
              <a:rPr lang="en-US"/>
            </a:br>
            <a:r>
              <a:rPr lang="en-US"/>
              <a:t>All maps will have lines numbered around the edge.  These will not always start at zero but will increase both upwards and across the map.  (See the example below).  A four figure grid reference will point you to the bottom left hand corner of that particular grid square.  Follow the red NEXT buttons to see how these work then try the examples given.</a:t>
            </a:r>
          </a:p>
        </p:txBody>
      </p:sp>
      <p:pic>
        <p:nvPicPr>
          <p:cNvPr id="3085" name="Picture 13" descr="assessment_year7 002"/>
          <p:cNvPicPr>
            <a:picLocks noChangeAspect="1" noChangeArrowheads="1"/>
          </p:cNvPicPr>
          <p:nvPr>
            <p:ph sz="half" idx="2"/>
          </p:nvPr>
        </p:nvPicPr>
        <p:blipFill>
          <a:blip r:embed="rId2" cstate="print"/>
          <a:srcRect l="28545" t="37215" r="24915" b="16626"/>
          <a:stretch>
            <a:fillRect/>
          </a:stretch>
        </p:blipFill>
        <p:spPr>
          <a:xfrm>
            <a:off x="1763713" y="2852738"/>
            <a:ext cx="4895850" cy="3671887"/>
          </a:xfrm>
          <a:noFill/>
          <a:ln/>
        </p:spPr>
      </p:pic>
      <p:sp>
        <p:nvSpPr>
          <p:cNvPr id="3089" name="AutoShape 17">
            <a:hlinkClick r:id="" action="ppaction://hlinkshowjump?jump=nextslide" highlightClick="1"/>
          </p:cNvPr>
          <p:cNvSpPr>
            <a:spLocks noChangeArrowheads="1"/>
          </p:cNvSpPr>
          <p:nvPr/>
        </p:nvSpPr>
        <p:spPr bwMode="auto">
          <a:xfrm>
            <a:off x="7885113" y="5516563"/>
            <a:ext cx="935037" cy="792162"/>
          </a:xfrm>
          <a:prstGeom prst="actionButtonForwardNext">
            <a:avLst/>
          </a:prstGeom>
          <a:solidFill>
            <a:srgbClr val="FF00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en-GB"/>
              <a:t>Let’s find grid square 21 31</a:t>
            </a:r>
            <a:endParaRPr lang="en-US"/>
          </a:p>
        </p:txBody>
      </p:sp>
      <p:pic>
        <p:nvPicPr>
          <p:cNvPr id="5125" name="Picture 5" descr="assessment_year7 002"/>
          <p:cNvPicPr>
            <a:picLocks noChangeAspect="1" noChangeArrowheads="1"/>
          </p:cNvPicPr>
          <p:nvPr>
            <p:ph sz="half" idx="1"/>
          </p:nvPr>
        </p:nvPicPr>
        <p:blipFill>
          <a:blip r:embed="rId2" cstate="print"/>
          <a:srcRect l="28545" t="37215" r="24915" b="16626"/>
          <a:stretch>
            <a:fillRect/>
          </a:stretch>
        </p:blipFill>
        <p:spPr>
          <a:xfrm>
            <a:off x="2268538" y="2425700"/>
            <a:ext cx="4895850" cy="3671888"/>
          </a:xfrm>
          <a:noFill/>
          <a:ln/>
        </p:spPr>
      </p:pic>
      <p:sp>
        <p:nvSpPr>
          <p:cNvPr id="5124" name="Rectangle 4"/>
          <p:cNvSpPr>
            <a:spLocks noChangeArrowheads="1"/>
          </p:cNvSpPr>
          <p:nvPr/>
        </p:nvSpPr>
        <p:spPr bwMode="auto">
          <a:xfrm>
            <a:off x="1331913" y="1412875"/>
            <a:ext cx="5834062" cy="915988"/>
          </a:xfrm>
          <a:prstGeom prst="rect">
            <a:avLst/>
          </a:prstGeom>
          <a:noFill/>
          <a:ln w="9525">
            <a:noFill/>
            <a:miter lim="800000"/>
            <a:headEnd/>
            <a:tailEnd/>
          </a:ln>
          <a:effectLst/>
        </p:spPr>
        <p:txBody>
          <a:bodyPr>
            <a:spAutoFit/>
          </a:bodyPr>
          <a:lstStyle/>
          <a:p>
            <a:r>
              <a:rPr lang="en-US"/>
              <a:t>To read a 4 figure grid reference go along to the line number of the first 2 numbers and then go up to the line with the second 2 numbers.  </a:t>
            </a:r>
          </a:p>
        </p:txBody>
      </p:sp>
      <p:pic>
        <p:nvPicPr>
          <p:cNvPr id="5128" name="Picture 8"/>
          <p:cNvPicPr>
            <a:picLocks noChangeAspect="1" noChangeArrowheads="1"/>
          </p:cNvPicPr>
          <p:nvPr>
            <p:ph sz="half" idx="2"/>
          </p:nvPr>
        </p:nvPicPr>
        <p:blipFill>
          <a:blip r:embed="rId3" cstate="print"/>
          <a:srcRect/>
          <a:stretch>
            <a:fillRect/>
          </a:stretch>
        </p:blipFill>
        <p:spPr>
          <a:xfrm>
            <a:off x="1692275" y="5300663"/>
            <a:ext cx="601663" cy="677862"/>
          </a:xfrm>
          <a:noFill/>
          <a:ln/>
        </p:spPr>
      </p:pic>
      <p:sp>
        <p:nvSpPr>
          <p:cNvPr id="5134" name="AutoShape 14">
            <a:hlinkClick r:id="" action="ppaction://hlinkshowjump?jump=nextslide" highlightClick="1"/>
          </p:cNvPr>
          <p:cNvSpPr>
            <a:spLocks noChangeArrowheads="1"/>
          </p:cNvSpPr>
          <p:nvPr/>
        </p:nvSpPr>
        <p:spPr bwMode="auto">
          <a:xfrm>
            <a:off x="7740650" y="5805488"/>
            <a:ext cx="1008063" cy="719137"/>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dissolve">
                                      <p:cBhvr>
                                        <p:cTn id="10" dur="500"/>
                                        <p:tgtEl>
                                          <p:spTgt spid="5125"/>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124"/>
                                        </p:tgtEl>
                                        <p:attrNameLst>
                                          <p:attrName>style.visibility</p:attrName>
                                        </p:attrNameLst>
                                      </p:cBhvr>
                                      <p:to>
                                        <p:strVal val="visible"/>
                                      </p:to>
                                    </p:set>
                                    <p:anim calcmode="discrete" valueType="clr">
                                      <p:cBhvr override="childStyle">
                                        <p:cTn id="14" dur="80"/>
                                        <p:tgtEl>
                                          <p:spTgt spid="51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4"/>
                                        </p:tgtEl>
                                        <p:attrNameLst>
                                          <p:attrName>fillcolor</p:attrName>
                                        </p:attrNameLst>
                                      </p:cBhvr>
                                      <p:tavLst>
                                        <p:tav tm="0">
                                          <p:val>
                                            <p:clrVal>
                                              <a:schemeClr val="accent2"/>
                                            </p:clrVal>
                                          </p:val>
                                        </p:tav>
                                        <p:tav tm="50000">
                                          <p:val>
                                            <p:clrVal>
                                              <a:schemeClr val="hlink"/>
                                            </p:clrVal>
                                          </p:val>
                                        </p:tav>
                                      </p:tavLst>
                                    </p:anim>
                                    <p:set>
                                      <p:cBhvr>
                                        <p:cTn id="16" dur="80"/>
                                        <p:tgtEl>
                                          <p:spTgt spid="5124"/>
                                        </p:tgtEl>
                                        <p:attrNameLst>
                                          <p:attrName>fill.type</p:attrName>
                                        </p:attrNameLst>
                                      </p:cBhvr>
                                      <p:to>
                                        <p:strVal val="solid"/>
                                      </p:to>
                                    </p:set>
                                  </p:childTnLst>
                                </p:cTn>
                              </p:par>
                            </p:childTnLst>
                          </p:cTn>
                        </p:par>
                        <p:par>
                          <p:cTn id="17" fill="hold">
                            <p:stCondLst>
                              <p:cond delay="4900"/>
                            </p:stCondLst>
                            <p:childTnLst>
                              <p:par>
                                <p:cTn id="18" presetID="2" presetClass="entr" presetSubtype="8" fill="hold" nodeType="afterEffect">
                                  <p:stCondLst>
                                    <p:cond delay="0"/>
                                  </p:stCondLst>
                                  <p:childTnLst>
                                    <p:set>
                                      <p:cBhvr>
                                        <p:cTn id="19" dur="1" fill="hold">
                                          <p:stCondLst>
                                            <p:cond delay="0"/>
                                          </p:stCondLst>
                                        </p:cTn>
                                        <p:tgtEl>
                                          <p:spTgt spid="5128"/>
                                        </p:tgtEl>
                                        <p:attrNameLst>
                                          <p:attrName>style.visibility</p:attrName>
                                        </p:attrNameLst>
                                      </p:cBhvr>
                                      <p:to>
                                        <p:strVal val="visible"/>
                                      </p:to>
                                    </p:set>
                                    <p:anim calcmode="lin" valueType="num">
                                      <p:cBhvr additive="base">
                                        <p:cTn id="20" dur="500" fill="hold"/>
                                        <p:tgtEl>
                                          <p:spTgt spid="5128"/>
                                        </p:tgtEl>
                                        <p:attrNameLst>
                                          <p:attrName>ppt_x</p:attrName>
                                        </p:attrNameLst>
                                      </p:cBhvr>
                                      <p:tavLst>
                                        <p:tav tm="0">
                                          <p:val>
                                            <p:strVal val="0-#ppt_w/2"/>
                                          </p:val>
                                        </p:tav>
                                        <p:tav tm="100000">
                                          <p:val>
                                            <p:strVal val="#ppt_x"/>
                                          </p:val>
                                        </p:tav>
                                      </p:tavLst>
                                    </p:anim>
                                    <p:anim calcmode="lin" valueType="num">
                                      <p:cBhvr additive="base">
                                        <p:cTn id="21" dur="500" fill="hold"/>
                                        <p:tgtEl>
                                          <p:spTgt spid="5128"/>
                                        </p:tgtEl>
                                        <p:attrNameLst>
                                          <p:attrName>ppt_y</p:attrName>
                                        </p:attrNameLst>
                                      </p:cBhvr>
                                      <p:tavLst>
                                        <p:tav tm="0">
                                          <p:val>
                                            <p:strVal val="#ppt_y"/>
                                          </p:val>
                                        </p:tav>
                                        <p:tav tm="100000">
                                          <p:val>
                                            <p:strVal val="#ppt_y"/>
                                          </p:val>
                                        </p:tav>
                                      </p:tavLst>
                                    </p:anim>
                                  </p:childTnLst>
                                </p:cTn>
                              </p:par>
                            </p:childTnLst>
                          </p:cTn>
                        </p:par>
                        <p:par>
                          <p:cTn id="22" fill="hold">
                            <p:stCondLst>
                              <p:cond delay="5400"/>
                            </p:stCondLst>
                            <p:childTnLst>
                              <p:par>
                                <p:cTn id="23" presetID="0" presetClass="path" presetSubtype="0" accel="50000" decel="50000" fill="hold" nodeType="afterEffect">
                                  <p:stCondLst>
                                    <p:cond delay="0"/>
                                  </p:stCondLst>
                                  <p:childTnLst>
                                    <p:animMotion origin="layout" path="M 0.07743 0.00324 L 0.18768 0.00324 " pathEditMode="relative" ptsTypes="AA">
                                      <p:cBhvr>
                                        <p:cTn id="24" dur="2000" fill="hold"/>
                                        <p:tgtEl>
                                          <p:spTgt spid="5128"/>
                                        </p:tgtEl>
                                        <p:attrNameLst>
                                          <p:attrName>ppt_x</p:attrName>
                                          <p:attrName>ppt_y</p:attrName>
                                        </p:attrNameLst>
                                      </p:cBhvr>
                                    </p:animMotion>
                                  </p:childTnLst>
                                </p:cTn>
                              </p:par>
                            </p:childTnLst>
                          </p:cTn>
                        </p:par>
                        <p:par>
                          <p:cTn id="25" fill="hold">
                            <p:stCondLst>
                              <p:cond delay="7400"/>
                            </p:stCondLst>
                            <p:childTnLst>
                              <p:par>
                                <p:cTn id="26" presetID="0" presetClass="path" presetSubtype="0" accel="50000" decel="50000" fill="hold" nodeType="afterEffect">
                                  <p:stCondLst>
                                    <p:cond delay="0"/>
                                  </p:stCondLst>
                                  <p:childTnLst>
                                    <p:animMotion origin="layout" path="M 0.18768 0.00323 L 0.18768 -0.15422 " pathEditMode="relative" ptsTypes="AA">
                                      <p:cBhvr>
                                        <p:cTn id="27" dur="2000" fill="hold"/>
                                        <p:tgtEl>
                                          <p:spTgt spid="5128"/>
                                        </p:tgtEl>
                                        <p:attrNameLst>
                                          <p:attrName>ppt_x</p:attrName>
                                          <p:attrName>ppt_y</p:attrName>
                                        </p:attrNameLst>
                                      </p:cBhvr>
                                    </p:animMotion>
                                  </p:childTnLst>
                                </p:cTn>
                              </p:par>
                            </p:childTnLst>
                          </p:cTn>
                        </p:par>
                        <p:par>
                          <p:cTn id="28" fill="hold">
                            <p:stCondLst>
                              <p:cond delay="9400"/>
                            </p:stCondLst>
                            <p:childTnLst>
                              <p:par>
                                <p:cTn id="29" presetID="1" presetClass="entr" presetSubtype="0" fill="hold" grpId="0" nodeType="afterEffect">
                                  <p:stCondLst>
                                    <p:cond delay="0"/>
                                  </p:stCondLst>
                                  <p:childTnLst>
                                    <p:set>
                                      <p:cBhvr>
                                        <p:cTn id="30" dur="1" fill="hold">
                                          <p:stCondLst>
                                            <p:cond delay="0"/>
                                          </p:stCondLst>
                                        </p:cTn>
                                        <p:tgtEl>
                                          <p:spTgt spid="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4" grpId="0"/>
      <p:bldP spid="51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z="4000"/>
              <a:t>You are now at the bottom left hand corner of grid square 21 31</a:t>
            </a:r>
            <a:endParaRPr lang="en-US" sz="4000"/>
          </a:p>
        </p:txBody>
      </p:sp>
      <p:pic>
        <p:nvPicPr>
          <p:cNvPr id="12291" name="Picture 3" descr="assessment_year7 002"/>
          <p:cNvPicPr>
            <a:picLocks noChangeAspect="1" noChangeArrowheads="1"/>
          </p:cNvPicPr>
          <p:nvPr>
            <p:ph sz="half" idx="1"/>
          </p:nvPr>
        </p:nvPicPr>
        <p:blipFill>
          <a:blip r:embed="rId2" cstate="print"/>
          <a:srcRect l="28545" t="37215" r="24915" b="16626"/>
          <a:stretch>
            <a:fillRect/>
          </a:stretch>
        </p:blipFill>
        <p:spPr>
          <a:xfrm>
            <a:off x="2268538" y="2425700"/>
            <a:ext cx="4895850" cy="3671888"/>
          </a:xfrm>
          <a:noFill/>
          <a:ln/>
        </p:spPr>
      </p:pic>
      <p:pic>
        <p:nvPicPr>
          <p:cNvPr id="12295" name="Picture 7"/>
          <p:cNvPicPr>
            <a:picLocks noGrp="1" noChangeAspect="1" noChangeArrowheads="1"/>
          </p:cNvPicPr>
          <p:nvPr>
            <p:ph sz="half" idx="2"/>
          </p:nvPr>
        </p:nvPicPr>
        <p:blipFill>
          <a:blip r:embed="rId3" cstate="print"/>
          <a:srcRect/>
          <a:stretch>
            <a:fillRect/>
          </a:stretch>
        </p:blipFill>
        <p:spPr>
          <a:xfrm>
            <a:off x="3492500" y="4437063"/>
            <a:ext cx="493713" cy="555625"/>
          </a:xfrm>
          <a:ln/>
        </p:spPr>
      </p:pic>
      <p:sp>
        <p:nvSpPr>
          <p:cNvPr id="12297" name="Rectangle 9"/>
          <p:cNvSpPr>
            <a:spLocks noChangeArrowheads="1"/>
          </p:cNvSpPr>
          <p:nvPr/>
        </p:nvSpPr>
        <p:spPr bwMode="auto">
          <a:xfrm>
            <a:off x="3708400" y="3644900"/>
            <a:ext cx="1008063" cy="1079500"/>
          </a:xfrm>
          <a:prstGeom prst="rect">
            <a:avLst/>
          </a:prstGeom>
          <a:solidFill>
            <a:srgbClr val="FF3300">
              <a:alpha val="57001"/>
            </a:srgbClr>
          </a:solidFill>
          <a:ln w="9525">
            <a:solidFill>
              <a:schemeClr val="tx1"/>
            </a:solidFill>
            <a:miter lim="800000"/>
            <a:headEnd/>
            <a:tailEnd/>
          </a:ln>
          <a:effectLst/>
        </p:spPr>
        <p:txBody>
          <a:bodyPr wrap="none" anchor="ctr"/>
          <a:lstStyle/>
          <a:p>
            <a:endParaRPr lang="en-GB"/>
          </a:p>
        </p:txBody>
      </p:sp>
      <p:sp>
        <p:nvSpPr>
          <p:cNvPr id="12298" name="AutoShape 10">
            <a:hlinkClick r:id="" action="ppaction://hlinkshowjump?jump=nextslide" highlightClick="1"/>
          </p:cNvPr>
          <p:cNvSpPr>
            <a:spLocks noChangeArrowheads="1"/>
          </p:cNvSpPr>
          <p:nvPr/>
        </p:nvSpPr>
        <p:spPr bwMode="auto">
          <a:xfrm>
            <a:off x="7667625" y="5734050"/>
            <a:ext cx="936625" cy="935038"/>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nodeType="after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dissolve">
                                      <p:cBhvr>
                                        <p:cTn id="12" dur="500"/>
                                        <p:tgtEl>
                                          <p:spTgt spid="1229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297"/>
                                        </p:tgtEl>
                                        <p:attrNameLst>
                                          <p:attrName>style.visibility</p:attrName>
                                        </p:attrNameLst>
                                      </p:cBhvr>
                                      <p:to>
                                        <p:strVal val="visible"/>
                                      </p:to>
                                    </p:set>
                                    <p:animEffect transition="in" filter="dissolve">
                                      <p:cBhvr>
                                        <p:cTn id="16" dur="2000"/>
                                        <p:tgtEl>
                                          <p:spTgt spid="12297"/>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7" grpId="0" animBg="1"/>
      <p:bldP spid="122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Rectangle 11"/>
          <p:cNvSpPr>
            <a:spLocks noGrp="1" noChangeArrowheads="1"/>
          </p:cNvSpPr>
          <p:nvPr>
            <p:ph type="title"/>
          </p:nvPr>
        </p:nvSpPr>
        <p:spPr>
          <a:xfrm>
            <a:off x="468313" y="0"/>
            <a:ext cx="8229600" cy="1143000"/>
          </a:xfrm>
        </p:spPr>
        <p:txBody>
          <a:bodyPr/>
          <a:lstStyle/>
          <a:p>
            <a:r>
              <a:rPr lang="en-GB" sz="4000"/>
              <a:t>What grid square is the letter T in?</a:t>
            </a:r>
            <a:endParaRPr lang="en-US" sz="4000"/>
          </a:p>
        </p:txBody>
      </p:sp>
      <p:pic>
        <p:nvPicPr>
          <p:cNvPr id="16394" name="Picture 10" descr="assessment_yesr8 020"/>
          <p:cNvPicPr>
            <a:picLocks noChangeAspect="1" noChangeArrowheads="1"/>
          </p:cNvPicPr>
          <p:nvPr>
            <p:ph idx="1"/>
          </p:nvPr>
        </p:nvPicPr>
        <p:blipFill>
          <a:blip r:embed="rId2" cstate="print"/>
          <a:srcRect l="52408" t="26096" r="8208" b="21396"/>
          <a:stretch>
            <a:fillRect/>
          </a:stretch>
        </p:blipFill>
        <p:spPr>
          <a:xfrm>
            <a:off x="1476375" y="981075"/>
            <a:ext cx="5183188" cy="5183188"/>
          </a:xfrm>
          <a:noFill/>
          <a:ln/>
        </p:spPr>
      </p:pic>
      <p:sp>
        <p:nvSpPr>
          <p:cNvPr id="16397" name="Text Box 13"/>
          <p:cNvSpPr txBox="1">
            <a:spLocks noChangeArrowheads="1"/>
          </p:cNvSpPr>
          <p:nvPr/>
        </p:nvSpPr>
        <p:spPr bwMode="auto">
          <a:xfrm>
            <a:off x="7019925" y="2205038"/>
            <a:ext cx="1727200" cy="1465262"/>
          </a:xfrm>
          <a:prstGeom prst="rect">
            <a:avLst/>
          </a:prstGeom>
          <a:noFill/>
          <a:ln w="9525">
            <a:noFill/>
            <a:miter lim="800000"/>
            <a:headEnd/>
            <a:tailEnd/>
          </a:ln>
          <a:effectLst/>
        </p:spPr>
        <p:txBody>
          <a:bodyPr>
            <a:spAutoFit/>
          </a:bodyPr>
          <a:lstStyle/>
          <a:p>
            <a:pPr>
              <a:spcBef>
                <a:spcPct val="50000"/>
              </a:spcBef>
            </a:pPr>
            <a:r>
              <a:rPr lang="en-GB"/>
              <a:t>See how the grid line numbers are now shown on the map</a:t>
            </a:r>
            <a:endParaRPr lang="en-US"/>
          </a:p>
        </p:txBody>
      </p:sp>
      <p:sp>
        <p:nvSpPr>
          <p:cNvPr id="16398" name="AutoShape 14">
            <a:hlinkClick r:id="" action="ppaction://hlinkshowjump?jump=nextslide" highlightClick="1"/>
          </p:cNvPr>
          <p:cNvSpPr>
            <a:spLocks noChangeArrowheads="1"/>
          </p:cNvSpPr>
          <p:nvPr/>
        </p:nvSpPr>
        <p:spPr bwMode="auto">
          <a:xfrm>
            <a:off x="7380288" y="4797425"/>
            <a:ext cx="1223962" cy="1008063"/>
          </a:xfrm>
          <a:prstGeom prst="actionButtonForwardNext">
            <a:avLst/>
          </a:prstGeom>
          <a:solidFill>
            <a:srgbClr val="FF3300"/>
          </a:solidFill>
          <a:ln w="9525">
            <a:noFill/>
            <a:miter lim="800000"/>
            <a:headEnd/>
            <a:tailEnd/>
          </a:ln>
          <a:effectLst/>
        </p:spPr>
        <p:txBody>
          <a:bodyPr wrap="none" anchor="ctr"/>
          <a:lstStyle/>
          <a:p>
            <a:endParaRPr lang="en-GB"/>
          </a:p>
        </p:txBody>
      </p:sp>
      <p:sp>
        <p:nvSpPr>
          <p:cNvPr id="16399" name="Text Box 15"/>
          <p:cNvSpPr txBox="1">
            <a:spLocks noChangeArrowheads="1"/>
          </p:cNvSpPr>
          <p:nvPr/>
        </p:nvSpPr>
        <p:spPr bwMode="auto">
          <a:xfrm>
            <a:off x="7164388" y="5734050"/>
            <a:ext cx="1763712" cy="915988"/>
          </a:xfrm>
          <a:prstGeom prst="rect">
            <a:avLst/>
          </a:prstGeom>
          <a:noFill/>
          <a:ln w="9525">
            <a:noFill/>
            <a:miter lim="800000"/>
            <a:headEnd/>
            <a:tailEnd/>
          </a:ln>
          <a:effectLst/>
        </p:spPr>
        <p:txBody>
          <a:bodyPr>
            <a:spAutoFit/>
          </a:bodyPr>
          <a:lstStyle/>
          <a:p>
            <a:pPr>
              <a:spcBef>
                <a:spcPct val="50000"/>
              </a:spcBef>
            </a:pPr>
            <a:r>
              <a:rPr lang="en-GB"/>
              <a:t>Click here to see if you’re right</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6394"/>
                                        </p:tgtEl>
                                        <p:attrNameLst>
                                          <p:attrName>style.visibility</p:attrName>
                                        </p:attrNameLst>
                                      </p:cBhvr>
                                      <p:to>
                                        <p:strVal val="visible"/>
                                      </p:to>
                                    </p:set>
                                    <p:animEffect transition="in" filter="dissolve">
                                      <p:cBhvr>
                                        <p:cTn id="10" dur="500"/>
                                        <p:tgtEl>
                                          <p:spTgt spid="16394"/>
                                        </p:tgtEl>
                                      </p:cBhvr>
                                    </p:animEffect>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16397">
                                            <p:txEl>
                                              <p:pRg st="0" end="0"/>
                                            </p:txEl>
                                          </p:spTgt>
                                        </p:tgtEl>
                                        <p:attrNameLst>
                                          <p:attrName>style.visibility</p:attrName>
                                        </p:attrNameLst>
                                      </p:cBhvr>
                                      <p:to>
                                        <p:strVal val="visible"/>
                                      </p:to>
                                    </p:set>
                                    <p:anim calcmode="discrete" valueType="clr">
                                      <p:cBhvr override="childStyle">
                                        <p:cTn id="14" dur="80"/>
                                        <p:tgtEl>
                                          <p:spTgt spid="163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9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6397">
                                            <p:txEl>
                                              <p:pRg st="0" end="0"/>
                                            </p:txEl>
                                          </p:spTgt>
                                        </p:tgtEl>
                                        <p:attrNameLst>
                                          <p:attrName>fill.type</p:attrName>
                                        </p:attrNameLst>
                                      </p:cBhvr>
                                      <p:to>
                                        <p:strVal val="solid"/>
                                      </p:to>
                                    </p:set>
                                  </p:childTnLst>
                                </p:cTn>
                              </p:par>
                            </p:childTnLst>
                          </p:cTn>
                        </p:par>
                        <p:par>
                          <p:cTn id="17" fill="hold">
                            <p:stCondLst>
                              <p:cond delay="2260"/>
                            </p:stCondLst>
                            <p:childTnLst>
                              <p:par>
                                <p:cTn id="18" presetID="1" presetClass="entr" presetSubtype="0" fill="hold" nodeType="afterEffect">
                                  <p:stCondLst>
                                    <p:cond delay="0"/>
                                  </p:stCondLst>
                                  <p:childTnLst>
                                    <p:set>
                                      <p:cBhvr>
                                        <p:cTn id="19" dur="1" fill="hold">
                                          <p:stCondLst>
                                            <p:cond delay="0"/>
                                          </p:stCondLst>
                                        </p:cTn>
                                        <p:tgtEl>
                                          <p:spTgt spid="16399">
                                            <p:txEl>
                                              <p:pRg st="0" end="0"/>
                                            </p:txEl>
                                          </p:spTgt>
                                        </p:tgtEl>
                                        <p:attrNameLst>
                                          <p:attrName>style.visibility</p:attrName>
                                        </p:attrNameLst>
                                      </p:cBhvr>
                                      <p:to>
                                        <p:strVal val="visible"/>
                                      </p:to>
                                    </p:set>
                                  </p:childTnLst>
                                </p:cTn>
                              </p:par>
                            </p:childTnLst>
                          </p:cTn>
                        </p:par>
                        <p:par>
                          <p:cTn id="20" fill="hold">
                            <p:stCondLst>
                              <p:cond delay="2260"/>
                            </p:stCondLst>
                            <p:childTnLst>
                              <p:par>
                                <p:cTn id="21" presetID="1" presetClass="entr" presetSubtype="0" fill="hold" grpId="0" nodeType="after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Map skills</a:t>
            </a:r>
            <a:endParaRPr lang="en-US"/>
          </a:p>
        </p:txBody>
      </p:sp>
      <p:sp>
        <p:nvSpPr>
          <p:cNvPr id="21507" name="Rectangle 3"/>
          <p:cNvSpPr>
            <a:spLocks noGrp="1" noChangeArrowheads="1"/>
          </p:cNvSpPr>
          <p:nvPr>
            <p:ph type="body" idx="1"/>
          </p:nvPr>
        </p:nvSpPr>
        <p:spPr/>
        <p:txBody>
          <a:bodyPr/>
          <a:lstStyle/>
          <a:p>
            <a:r>
              <a:rPr lang="en-GB"/>
              <a:t>You may be expected to use maps in your final exam.  Candidates often shy away from questions that use maps because of a lack of confidence in basic map skills.</a:t>
            </a:r>
          </a:p>
          <a:p>
            <a:r>
              <a:rPr lang="en-GB"/>
              <a:t>Confidence in using these resources will save time in the exam and help to gain higher marks.</a:t>
            </a:r>
            <a:endParaRPr lang="en-US"/>
          </a:p>
        </p:txBody>
      </p:sp>
      <p:sp>
        <p:nvSpPr>
          <p:cNvPr id="21508" name="AutoShape 4">
            <a:hlinkClick r:id="" action="ppaction://hlinkshowjump?jump=nextslide" highlightClick="1"/>
          </p:cNvPr>
          <p:cNvSpPr>
            <a:spLocks noChangeArrowheads="1"/>
          </p:cNvSpPr>
          <p:nvPr/>
        </p:nvSpPr>
        <p:spPr bwMode="auto">
          <a:xfrm>
            <a:off x="8101013" y="5949950"/>
            <a:ext cx="574675" cy="574675"/>
          </a:xfrm>
          <a:prstGeom prst="actionButtonForwardNext">
            <a:avLst/>
          </a:prstGeom>
          <a:solidFill>
            <a:srgbClr val="99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T is in grid square 04 82</a:t>
            </a:r>
            <a:endParaRPr lang="en-US"/>
          </a:p>
        </p:txBody>
      </p:sp>
      <p:pic>
        <p:nvPicPr>
          <p:cNvPr id="20483" name="Picture 3" descr="assessment_yesr8 020"/>
          <p:cNvPicPr>
            <a:picLocks noChangeAspect="1" noChangeArrowheads="1"/>
          </p:cNvPicPr>
          <p:nvPr>
            <p:ph sz="half" idx="1"/>
          </p:nvPr>
        </p:nvPicPr>
        <p:blipFill>
          <a:blip r:embed="rId2" cstate="print"/>
          <a:srcRect l="52408" t="26096" r="8208" b="21396"/>
          <a:stretch>
            <a:fillRect/>
          </a:stretch>
        </p:blipFill>
        <p:spPr>
          <a:xfrm>
            <a:off x="900113" y="1412875"/>
            <a:ext cx="5843587" cy="5027613"/>
          </a:xfrm>
          <a:noFill/>
          <a:ln/>
        </p:spPr>
      </p:pic>
      <p:sp>
        <p:nvSpPr>
          <p:cNvPr id="20485" name="AutoShape 5">
            <a:hlinkClick r:id="" action="ppaction://hlinkshowjump?jump=nextslide" highlightClick="1"/>
          </p:cNvPr>
          <p:cNvSpPr>
            <a:spLocks noChangeArrowheads="1"/>
          </p:cNvSpPr>
          <p:nvPr/>
        </p:nvSpPr>
        <p:spPr bwMode="auto">
          <a:xfrm>
            <a:off x="7596188" y="5445125"/>
            <a:ext cx="1223962" cy="1008063"/>
          </a:xfrm>
          <a:prstGeom prst="actionButtonForwardNext">
            <a:avLst/>
          </a:prstGeom>
          <a:solidFill>
            <a:srgbClr val="FF3300"/>
          </a:solidFill>
          <a:ln w="9525">
            <a:noFill/>
            <a:miter lim="800000"/>
            <a:headEnd/>
            <a:tailEnd/>
          </a:ln>
          <a:effectLst/>
        </p:spPr>
        <p:txBody>
          <a:bodyPr wrap="none" anchor="ctr"/>
          <a:lstStyle/>
          <a:p>
            <a:endParaRPr lang="en-GB"/>
          </a:p>
        </p:txBody>
      </p:sp>
      <p:sp>
        <p:nvSpPr>
          <p:cNvPr id="20487" name="Text Box 7"/>
          <p:cNvSpPr txBox="1">
            <a:spLocks noChangeArrowheads="1"/>
          </p:cNvSpPr>
          <p:nvPr/>
        </p:nvSpPr>
        <p:spPr bwMode="auto">
          <a:xfrm>
            <a:off x="6804025" y="1557338"/>
            <a:ext cx="1944688" cy="366712"/>
          </a:xfrm>
          <a:prstGeom prst="rect">
            <a:avLst/>
          </a:prstGeom>
          <a:noFill/>
          <a:ln w="9525">
            <a:noFill/>
            <a:miter lim="800000"/>
            <a:headEnd/>
            <a:tailEnd/>
          </a:ln>
          <a:effectLst/>
        </p:spPr>
        <p:txBody>
          <a:bodyPr>
            <a:spAutoFit/>
          </a:bodyPr>
          <a:lstStyle/>
          <a:p>
            <a:pPr>
              <a:spcBef>
                <a:spcPct val="50000"/>
              </a:spcBef>
            </a:pPr>
            <a:r>
              <a:rPr lang="en-GB">
                <a:solidFill>
                  <a:schemeClr val="tx2"/>
                </a:solidFill>
              </a:rPr>
              <a:t>Along to line 04</a:t>
            </a:r>
            <a:endParaRPr lang="en-US">
              <a:solidFill>
                <a:schemeClr val="tx2"/>
              </a:solidFill>
            </a:endParaRPr>
          </a:p>
        </p:txBody>
      </p:sp>
      <p:sp>
        <p:nvSpPr>
          <p:cNvPr id="20488" name="Text Box 8"/>
          <p:cNvSpPr txBox="1">
            <a:spLocks noChangeArrowheads="1"/>
          </p:cNvSpPr>
          <p:nvPr/>
        </p:nvSpPr>
        <p:spPr bwMode="auto">
          <a:xfrm>
            <a:off x="6804025" y="2133600"/>
            <a:ext cx="1944688" cy="366713"/>
          </a:xfrm>
          <a:prstGeom prst="rect">
            <a:avLst/>
          </a:prstGeom>
          <a:noFill/>
          <a:ln w="9525">
            <a:noFill/>
            <a:miter lim="800000"/>
            <a:headEnd/>
            <a:tailEnd/>
          </a:ln>
          <a:effectLst/>
        </p:spPr>
        <p:txBody>
          <a:bodyPr>
            <a:spAutoFit/>
          </a:bodyPr>
          <a:lstStyle/>
          <a:p>
            <a:pPr>
              <a:spcBef>
                <a:spcPct val="50000"/>
              </a:spcBef>
            </a:pPr>
            <a:r>
              <a:rPr lang="en-GB"/>
              <a:t>Up to line 82 </a:t>
            </a:r>
            <a:endParaRPr lang="en-US"/>
          </a:p>
        </p:txBody>
      </p:sp>
      <p:sp>
        <p:nvSpPr>
          <p:cNvPr id="20489" name="Text Box 9"/>
          <p:cNvSpPr txBox="1">
            <a:spLocks noChangeArrowheads="1"/>
          </p:cNvSpPr>
          <p:nvPr/>
        </p:nvSpPr>
        <p:spPr bwMode="auto">
          <a:xfrm>
            <a:off x="6804025" y="2708275"/>
            <a:ext cx="1944688" cy="915988"/>
          </a:xfrm>
          <a:prstGeom prst="rect">
            <a:avLst/>
          </a:prstGeom>
          <a:noFill/>
          <a:ln w="9525">
            <a:noFill/>
            <a:miter lim="800000"/>
            <a:headEnd/>
            <a:tailEnd/>
          </a:ln>
          <a:effectLst/>
        </p:spPr>
        <p:txBody>
          <a:bodyPr>
            <a:spAutoFit/>
          </a:bodyPr>
          <a:lstStyle/>
          <a:p>
            <a:pPr>
              <a:spcBef>
                <a:spcPct val="50000"/>
              </a:spcBef>
            </a:pPr>
            <a:r>
              <a:rPr lang="en-GB"/>
              <a:t>Now we are at the bottom left of square 04 82</a:t>
            </a:r>
            <a:endParaRPr lang="en-US"/>
          </a:p>
        </p:txBody>
      </p:sp>
      <p:pic>
        <p:nvPicPr>
          <p:cNvPr id="20490" name="Picture 10"/>
          <p:cNvPicPr>
            <a:picLocks noChangeAspect="1" noChangeArrowheads="1"/>
          </p:cNvPicPr>
          <p:nvPr>
            <p:ph sz="half" idx="2"/>
          </p:nvPr>
        </p:nvPicPr>
        <p:blipFill>
          <a:blip r:embed="rId3" cstate="print"/>
          <a:srcRect/>
          <a:stretch>
            <a:fillRect/>
          </a:stretch>
        </p:blipFill>
        <p:spPr>
          <a:xfrm>
            <a:off x="250825" y="5876925"/>
            <a:ext cx="666750" cy="750888"/>
          </a:xfrm>
          <a:noFill/>
          <a:ln/>
        </p:spPr>
      </p:pic>
      <p:sp>
        <p:nvSpPr>
          <p:cNvPr id="20492" name="Rectangle 12"/>
          <p:cNvSpPr>
            <a:spLocks noChangeArrowheads="1"/>
          </p:cNvSpPr>
          <p:nvPr/>
        </p:nvSpPr>
        <p:spPr bwMode="auto">
          <a:xfrm>
            <a:off x="2771775" y="1484313"/>
            <a:ext cx="2016125" cy="1657350"/>
          </a:xfrm>
          <a:prstGeom prst="rect">
            <a:avLst/>
          </a:prstGeom>
          <a:solidFill>
            <a:srgbClr val="FF3300">
              <a:alpha val="47000"/>
            </a:srgbClr>
          </a:solidFill>
          <a:ln w="9525">
            <a:solidFill>
              <a:schemeClr val="tx1"/>
            </a:solid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20482"/>
                                        </p:tgtEl>
                                        <p:attrNameLst>
                                          <p:attrName>style.visibility</p:attrName>
                                        </p:attrNameLst>
                                      </p:cBhvr>
                                      <p:to>
                                        <p:strVal val="visible"/>
                                      </p:to>
                                    </p:set>
                                    <p:anim calcmode="discrete" valueType="clr">
                                      <p:cBhvr override="childStyle">
                                        <p:cTn id="10" dur="80"/>
                                        <p:tgtEl>
                                          <p:spTgt spid="2048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0482"/>
                                        </p:tgtEl>
                                        <p:attrNameLst>
                                          <p:attrName>fillcolor</p:attrName>
                                        </p:attrNameLst>
                                      </p:cBhvr>
                                      <p:tavLst>
                                        <p:tav tm="0">
                                          <p:val>
                                            <p:clrVal>
                                              <a:schemeClr val="accent2"/>
                                            </p:clrVal>
                                          </p:val>
                                        </p:tav>
                                        <p:tav tm="50000">
                                          <p:val>
                                            <p:clrVal>
                                              <a:schemeClr val="hlink"/>
                                            </p:clrVal>
                                          </p:val>
                                        </p:tav>
                                      </p:tavLst>
                                    </p:anim>
                                    <p:set>
                                      <p:cBhvr>
                                        <p:cTn id="12" dur="80"/>
                                        <p:tgtEl>
                                          <p:spTgt spid="20482"/>
                                        </p:tgtEl>
                                        <p:attrNameLst>
                                          <p:attrName>fill.type</p:attrName>
                                        </p:attrNameLst>
                                      </p:cBhvr>
                                      <p:to>
                                        <p:strVal val="solid"/>
                                      </p:to>
                                    </p:set>
                                  </p:childTnLst>
                                </p:cTn>
                              </p:par>
                              <p:par>
                                <p:cTn id="13" presetID="2" presetClass="entr" presetSubtype="8" fill="hold" nodeType="withEffect">
                                  <p:stCondLst>
                                    <p:cond delay="0"/>
                                  </p:stCondLst>
                                  <p:childTnLst>
                                    <p:set>
                                      <p:cBhvr>
                                        <p:cTn id="14" dur="1" fill="hold">
                                          <p:stCondLst>
                                            <p:cond delay="0"/>
                                          </p:stCondLst>
                                        </p:cTn>
                                        <p:tgtEl>
                                          <p:spTgt spid="20490"/>
                                        </p:tgtEl>
                                        <p:attrNameLst>
                                          <p:attrName>style.visibility</p:attrName>
                                        </p:attrNameLst>
                                      </p:cBhvr>
                                      <p:to>
                                        <p:strVal val="visible"/>
                                      </p:to>
                                    </p:set>
                                    <p:anim calcmode="lin" valueType="num">
                                      <p:cBhvr additive="base">
                                        <p:cTn id="15" dur="500" fill="hold"/>
                                        <p:tgtEl>
                                          <p:spTgt spid="20490"/>
                                        </p:tgtEl>
                                        <p:attrNameLst>
                                          <p:attrName>ppt_x</p:attrName>
                                        </p:attrNameLst>
                                      </p:cBhvr>
                                      <p:tavLst>
                                        <p:tav tm="0">
                                          <p:val>
                                            <p:strVal val="0-#ppt_w/2"/>
                                          </p:val>
                                        </p:tav>
                                        <p:tav tm="100000">
                                          <p:val>
                                            <p:strVal val="#ppt_x"/>
                                          </p:val>
                                        </p:tav>
                                      </p:tavLst>
                                    </p:anim>
                                    <p:anim calcmode="lin" valueType="num">
                                      <p:cBhvr additive="base">
                                        <p:cTn id="16" dur="500" fill="hold"/>
                                        <p:tgtEl>
                                          <p:spTgt spid="20490"/>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20487"/>
                                        </p:tgtEl>
                                        <p:attrNameLst>
                                          <p:attrName>style.visibility</p:attrName>
                                        </p:attrNameLst>
                                      </p:cBhvr>
                                      <p:to>
                                        <p:strVal val="visible"/>
                                      </p:to>
                                    </p:set>
                                    <p:anim calcmode="discrete" valueType="clr">
                                      <p:cBhvr override="childStyle">
                                        <p:cTn id="20" dur="8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0487"/>
                                        </p:tgtEl>
                                        <p:attrNameLst>
                                          <p:attrName>fillcolor</p:attrName>
                                        </p:attrNameLst>
                                      </p:cBhvr>
                                      <p:tavLst>
                                        <p:tav tm="0">
                                          <p:val>
                                            <p:clrVal>
                                              <a:schemeClr val="accent2"/>
                                            </p:clrVal>
                                          </p:val>
                                        </p:tav>
                                        <p:tav tm="50000">
                                          <p:val>
                                            <p:clrVal>
                                              <a:schemeClr val="hlink"/>
                                            </p:clrVal>
                                          </p:val>
                                        </p:tav>
                                      </p:tavLst>
                                    </p:anim>
                                    <p:set>
                                      <p:cBhvr>
                                        <p:cTn id="22" dur="80"/>
                                        <p:tgtEl>
                                          <p:spTgt spid="20487"/>
                                        </p:tgtEl>
                                        <p:attrNameLst>
                                          <p:attrName>fill.type</p:attrName>
                                        </p:attrNameLst>
                                      </p:cBhvr>
                                      <p:to>
                                        <p:strVal val="solid"/>
                                      </p:to>
                                    </p:set>
                                  </p:childTnLst>
                                </p:cTn>
                              </p:par>
                            </p:childTnLst>
                          </p:cTn>
                        </p:par>
                        <p:par>
                          <p:cTn id="23" fill="hold">
                            <p:stCondLst>
                              <p:cond delay="1360"/>
                            </p:stCondLst>
                            <p:childTnLst>
                              <p:par>
                                <p:cTn id="24" presetID="0" presetClass="path" presetSubtype="0" accel="50000" decel="50000" fill="hold" nodeType="afterEffect">
                                  <p:stCondLst>
                                    <p:cond delay="0"/>
                                  </p:stCondLst>
                                  <p:childTnLst>
                                    <p:animMotion origin="layout" path="M 1.38889E-6 -4.16185E-6 L 0.2125 -4.16185E-6 " pathEditMode="relative" ptsTypes="AA">
                                      <p:cBhvr>
                                        <p:cTn id="25" dur="2000" fill="hold"/>
                                        <p:tgtEl>
                                          <p:spTgt spid="20490"/>
                                        </p:tgtEl>
                                        <p:attrNameLst>
                                          <p:attrName>ppt_x</p:attrName>
                                          <p:attrName>ppt_y</p:attrName>
                                        </p:attrNameLst>
                                      </p:cBhvr>
                                    </p:animMotion>
                                  </p:childTnLst>
                                </p:cTn>
                              </p:par>
                            </p:childTnLst>
                          </p:cTn>
                        </p:par>
                        <p:par>
                          <p:cTn id="26" fill="hold">
                            <p:stCondLst>
                              <p:cond delay="336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20488"/>
                                        </p:tgtEl>
                                        <p:attrNameLst>
                                          <p:attrName>style.visibility</p:attrName>
                                        </p:attrNameLst>
                                      </p:cBhvr>
                                      <p:to>
                                        <p:strVal val="visible"/>
                                      </p:to>
                                    </p:set>
                                    <p:anim calcmode="discrete" valueType="clr">
                                      <p:cBhvr override="childStyle">
                                        <p:cTn id="29"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0488"/>
                                        </p:tgtEl>
                                        <p:attrNameLst>
                                          <p:attrName>fillcolor</p:attrName>
                                        </p:attrNameLst>
                                      </p:cBhvr>
                                      <p:tavLst>
                                        <p:tav tm="0">
                                          <p:val>
                                            <p:clrVal>
                                              <a:schemeClr val="accent2"/>
                                            </p:clrVal>
                                          </p:val>
                                        </p:tav>
                                        <p:tav tm="50000">
                                          <p:val>
                                            <p:clrVal>
                                              <a:schemeClr val="hlink"/>
                                            </p:clrVal>
                                          </p:val>
                                        </p:tav>
                                      </p:tavLst>
                                    </p:anim>
                                    <p:set>
                                      <p:cBhvr>
                                        <p:cTn id="31" dur="80"/>
                                        <p:tgtEl>
                                          <p:spTgt spid="20488"/>
                                        </p:tgtEl>
                                        <p:attrNameLst>
                                          <p:attrName>fill.type</p:attrName>
                                        </p:attrNameLst>
                                      </p:cBhvr>
                                      <p:to>
                                        <p:strVal val="solid"/>
                                      </p:to>
                                    </p:set>
                                  </p:childTnLst>
                                </p:cTn>
                              </p:par>
                            </p:childTnLst>
                          </p:cTn>
                        </p:par>
                        <p:par>
                          <p:cTn id="32" fill="hold">
                            <p:stCondLst>
                              <p:cond delay="3800"/>
                            </p:stCondLst>
                            <p:childTnLst>
                              <p:par>
                                <p:cTn id="33" presetID="0" presetClass="path" presetSubtype="0" accel="50000" decel="50000" fill="hold" nodeType="afterEffect">
                                  <p:stCondLst>
                                    <p:cond delay="0"/>
                                  </p:stCondLst>
                                  <p:childTnLst>
                                    <p:animMotion origin="layout" path="M 0.2125 -4.16185E-6 L 0.2125 -0.48231 " pathEditMode="relative" ptsTypes="AA">
                                      <p:cBhvr>
                                        <p:cTn id="34" dur="2000" fill="hold"/>
                                        <p:tgtEl>
                                          <p:spTgt spid="20490"/>
                                        </p:tgtEl>
                                        <p:attrNameLst>
                                          <p:attrName>ppt_x</p:attrName>
                                          <p:attrName>ppt_y</p:attrName>
                                        </p:attrNameLst>
                                      </p:cBhvr>
                                    </p:animMotion>
                                  </p:childTnLst>
                                </p:cTn>
                              </p:par>
                            </p:childTnLst>
                          </p:cTn>
                        </p:par>
                        <p:par>
                          <p:cTn id="35" fill="hold">
                            <p:stCondLst>
                              <p:cond delay="58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20489"/>
                                        </p:tgtEl>
                                        <p:attrNameLst>
                                          <p:attrName>style.visibility</p:attrName>
                                        </p:attrNameLst>
                                      </p:cBhvr>
                                      <p:to>
                                        <p:strVal val="visible"/>
                                      </p:to>
                                    </p:set>
                                    <p:anim calcmode="discrete" valueType="clr">
                                      <p:cBhvr override="childStyle">
                                        <p:cTn id="38" dur="80"/>
                                        <p:tgtEl>
                                          <p:spTgt spid="2048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489"/>
                                        </p:tgtEl>
                                        <p:attrNameLst>
                                          <p:attrName>fillcolor</p:attrName>
                                        </p:attrNameLst>
                                      </p:cBhvr>
                                      <p:tavLst>
                                        <p:tav tm="0">
                                          <p:val>
                                            <p:clrVal>
                                              <a:schemeClr val="accent2"/>
                                            </p:clrVal>
                                          </p:val>
                                        </p:tav>
                                        <p:tav tm="50000">
                                          <p:val>
                                            <p:clrVal>
                                              <a:schemeClr val="hlink"/>
                                            </p:clrVal>
                                          </p:val>
                                        </p:tav>
                                      </p:tavLst>
                                    </p:anim>
                                    <p:set>
                                      <p:cBhvr>
                                        <p:cTn id="40" dur="80"/>
                                        <p:tgtEl>
                                          <p:spTgt spid="20489"/>
                                        </p:tgtEl>
                                        <p:attrNameLst>
                                          <p:attrName>fill.type</p:attrName>
                                        </p:attrNameLst>
                                      </p:cBhvr>
                                      <p:to>
                                        <p:strVal val="solid"/>
                                      </p:to>
                                    </p:set>
                                  </p:childTnLst>
                                </p:cTn>
                              </p:par>
                            </p:childTnLst>
                          </p:cTn>
                        </p:par>
                        <p:par>
                          <p:cTn id="41" fill="hold">
                            <p:stCondLst>
                              <p:cond delay="7240"/>
                            </p:stCondLst>
                            <p:childTnLst>
                              <p:par>
                                <p:cTn id="42" presetID="9" presetClass="entr" presetSubtype="0" fill="hold" grpId="0" nodeType="afterEffect">
                                  <p:stCondLst>
                                    <p:cond delay="0"/>
                                  </p:stCondLst>
                                  <p:childTnLst>
                                    <p:set>
                                      <p:cBhvr>
                                        <p:cTn id="43" dur="1" fill="hold">
                                          <p:stCondLst>
                                            <p:cond delay="0"/>
                                          </p:stCondLst>
                                        </p:cTn>
                                        <p:tgtEl>
                                          <p:spTgt spid="20492"/>
                                        </p:tgtEl>
                                        <p:attrNameLst>
                                          <p:attrName>style.visibility</p:attrName>
                                        </p:attrNameLst>
                                      </p:cBhvr>
                                      <p:to>
                                        <p:strVal val="visible"/>
                                      </p:to>
                                    </p:set>
                                    <p:animEffect transition="in" filter="dissolve">
                                      <p:cBhvr>
                                        <p:cTn id="44" dur="500"/>
                                        <p:tgtEl>
                                          <p:spTgt spid="20492"/>
                                        </p:tgtEl>
                                      </p:cBhvr>
                                    </p:animEffect>
                                  </p:childTnLst>
                                </p:cTn>
                              </p:par>
                            </p:childTnLst>
                          </p:cTn>
                        </p:par>
                        <p:par>
                          <p:cTn id="45" fill="hold">
                            <p:stCondLst>
                              <p:cond delay="7740"/>
                            </p:stCondLst>
                            <p:childTnLst>
                              <p:par>
                                <p:cTn id="46" presetID="1" presetClass="entr" presetSubtype="0" fill="hold" grpId="0" nodeType="afterEffect">
                                  <p:stCondLst>
                                    <p:cond delay="0"/>
                                  </p:stCondLst>
                                  <p:childTnLst>
                                    <p:set>
                                      <p:cBhvr>
                                        <p:cTn id="47"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animBg="1"/>
      <p:bldP spid="20487" grpId="0"/>
      <p:bldP spid="20488" grpId="0"/>
      <p:bldP spid="20489" grpId="0"/>
      <p:bldP spid="204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p:txBody>
          <a:bodyPr/>
          <a:lstStyle/>
          <a:p>
            <a:r>
              <a:rPr lang="en-GB"/>
              <a:t>Now try your hand at these…..</a:t>
            </a:r>
            <a:endParaRPr lang="en-US"/>
          </a:p>
        </p:txBody>
      </p:sp>
      <p:sp>
        <p:nvSpPr>
          <p:cNvPr id="33796" name="Text Box 4"/>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3797" name="Picture 5"/>
          <p:cNvPicPr>
            <a:picLocks noChangeAspect="1" noChangeArrowheads="1"/>
          </p:cNvPicPr>
          <p:nvPr>
            <p:ph idx="1"/>
          </p:nvPr>
        </p:nvPicPr>
        <p:blipFill>
          <a:blip r:embed="rId2" cstate="print"/>
          <a:srcRect/>
          <a:stretch>
            <a:fillRect/>
          </a:stretch>
        </p:blipFill>
        <p:spPr>
          <a:xfrm>
            <a:off x="6084888" y="2276475"/>
            <a:ext cx="1298575" cy="768350"/>
          </a:xfrm>
          <a:noFill/>
          <a:ln/>
        </p:spPr>
      </p:pic>
      <p:sp>
        <p:nvSpPr>
          <p:cNvPr id="33800" name="Text Box 8"/>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1. What square is the</a:t>
            </a:r>
            <a:r>
              <a:rPr lang="en-GB"/>
              <a:t> </a:t>
            </a:r>
            <a:r>
              <a:rPr lang="en-GB" sz="2400"/>
              <a:t>Caravan Park on the map on the following page?</a:t>
            </a:r>
            <a:endParaRPr lang="en-US" sz="2400"/>
          </a:p>
        </p:txBody>
      </p:sp>
      <p:sp>
        <p:nvSpPr>
          <p:cNvPr id="33801" name="AutoShape 9"/>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33802" name="Text Box 10"/>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 here for </a:t>
            </a:r>
            <a:r>
              <a:rPr lang="en-GB">
                <a:hlinkClick r:id="" action="ppaction://hlinkshowjump?jump=nextslide"/>
              </a:rPr>
              <a:t>map</a:t>
            </a:r>
            <a:endParaRPr lang="en-US"/>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0"/>
            <a:ext cx="8229600" cy="1143000"/>
          </a:xfrm>
        </p:spPr>
        <p:txBody>
          <a:bodyPr/>
          <a:lstStyle/>
          <a:p>
            <a:r>
              <a:rPr lang="en-GB" sz="2800"/>
              <a:t>Decide what you think the grid square is then click on the red button to check your answer</a:t>
            </a:r>
            <a:endParaRPr lang="en-US" sz="2800"/>
          </a:p>
        </p:txBody>
      </p:sp>
      <p:pic>
        <p:nvPicPr>
          <p:cNvPr id="35843"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35844"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35845"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35846"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35847"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35848"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35849"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35850"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35851"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35852"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35853"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35854"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35855"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35856"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35857"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35858"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35859"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35860"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35861"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35862"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35863"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35864"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35865"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5842"/>
                                        </p:tgtEl>
                                        <p:attrNameLst>
                                          <p:attrName>style.visibility</p:attrName>
                                        </p:attrNameLst>
                                      </p:cBhvr>
                                      <p:to>
                                        <p:strVal val="visible"/>
                                      </p:to>
                                    </p:set>
                                    <p:anim calcmode="discrete" valueType="clr">
                                      <p:cBhvr override="childStyle">
                                        <p:cTn id="7" dur="80"/>
                                        <p:tgtEl>
                                          <p:spTgt spid="35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2"/>
                                        </p:tgtEl>
                                        <p:attrNameLst>
                                          <p:attrName>fillcolor</p:attrName>
                                        </p:attrNameLst>
                                      </p:cBhvr>
                                      <p:tavLst>
                                        <p:tav tm="0">
                                          <p:val>
                                            <p:clrVal>
                                              <a:schemeClr val="accent2"/>
                                            </p:clrVal>
                                          </p:val>
                                        </p:tav>
                                        <p:tav tm="50000">
                                          <p:val>
                                            <p:clrVal>
                                              <a:schemeClr val="hlink"/>
                                            </p:clrVal>
                                          </p:val>
                                        </p:tav>
                                      </p:tavLst>
                                    </p:anim>
                                    <p:set>
                                      <p:cBhvr>
                                        <p:cTn id="9" dur="80"/>
                                        <p:tgtEl>
                                          <p:spTgt spid="35842"/>
                                        </p:tgtEl>
                                        <p:attrNameLst>
                                          <p:attrName>fill.type</p:attrName>
                                        </p:attrNameLst>
                                      </p:cBhvr>
                                      <p:to>
                                        <p:strVal val="solid"/>
                                      </p:to>
                                    </p:set>
                                  </p:childTnLst>
                                </p:cTn>
                              </p:par>
                            </p:childTnLst>
                          </p:cTn>
                        </p:par>
                        <p:par>
                          <p:cTn id="10" fill="hold">
                            <p:stCondLst>
                              <p:cond delay="2960"/>
                            </p:stCondLst>
                            <p:childTnLst>
                              <p:par>
                                <p:cTn id="11" presetID="9" presetClass="entr" presetSubtype="0" fill="hold" nodeType="after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dissolve">
                                      <p:cBhvr>
                                        <p:cTn id="13" dur="500"/>
                                        <p:tgtEl>
                                          <p:spTgt spid="35843"/>
                                        </p:tgtEl>
                                      </p:cBhvr>
                                    </p:animEffect>
                                  </p:childTnLst>
                                </p:cTn>
                              </p:par>
                            </p:childTnLst>
                          </p:cTn>
                        </p:par>
                        <p:par>
                          <p:cTn id="14" fill="hold">
                            <p:stCondLst>
                              <p:cond delay="3460"/>
                            </p:stCondLst>
                            <p:childTnLst>
                              <p:par>
                                <p:cTn id="15" presetID="1" presetClass="entr" presetSubtype="0" fill="hold" grpId="0" nodeType="afterEffect">
                                  <p:stCondLst>
                                    <p:cond delay="0"/>
                                  </p:stCondLst>
                                  <p:childTnLst>
                                    <p:set>
                                      <p:cBhvr>
                                        <p:cTn id="16" dur="1" fill="hold">
                                          <p:stCondLst>
                                            <p:cond delay="0"/>
                                          </p:stCondLst>
                                        </p:cTn>
                                        <p:tgtEl>
                                          <p:spTgt spid="35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30724"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30725"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30726"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30727"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30728"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30729"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30730"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30731"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30732"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30733"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30734"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30735"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30736"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30737"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30738"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30739"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30740"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30741"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30742"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30743"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30744"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30745" name="Text Box 25"/>
          <p:cNvSpPr txBox="1">
            <a:spLocks noChangeArrowheads="1"/>
          </p:cNvSpPr>
          <p:nvPr/>
        </p:nvSpPr>
        <p:spPr bwMode="auto">
          <a:xfrm>
            <a:off x="1042988" y="5876925"/>
            <a:ext cx="5329237"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Caravan Park is in grid square 25 72.</a:t>
            </a:r>
            <a:endParaRPr lang="en-US">
              <a:solidFill>
                <a:srgbClr val="FF3300"/>
              </a:solidFill>
              <a:latin typeface="Arial Black" pitchFamily="34" charset="0"/>
            </a:endParaRPr>
          </a:p>
        </p:txBody>
      </p:sp>
      <p:sp>
        <p:nvSpPr>
          <p:cNvPr id="30746"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30747"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30748" name="Rectangle 28"/>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6869" name="Text Box 5"/>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2. What square is the</a:t>
            </a:r>
            <a:r>
              <a:rPr lang="en-GB"/>
              <a:t> </a:t>
            </a:r>
            <a:r>
              <a:rPr lang="en-GB" sz="2400"/>
              <a:t>Windmill on the map on the following page?</a:t>
            </a:r>
            <a:endParaRPr lang="en-US" sz="2400"/>
          </a:p>
        </p:txBody>
      </p:sp>
      <p:sp>
        <p:nvSpPr>
          <p:cNvPr id="36870" name="AutoShape 6"/>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36871" name="Text Box 7">
            <a:hlinkClick r:id="" action="ppaction://hlinkshowjump?jump=nextslide"/>
          </p:cNvPr>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 </a:t>
            </a:r>
            <a:r>
              <a:rPr lang="en-GB">
                <a:hlinkClick r:id="" action="ppaction://hlinkshowjump?jump=nextslide"/>
              </a:rPr>
              <a:t>here </a:t>
            </a:r>
            <a:r>
              <a:rPr lang="en-GB"/>
              <a:t>for map</a:t>
            </a:r>
            <a:endParaRPr lang="en-US"/>
          </a:p>
        </p:txBody>
      </p:sp>
      <p:pic>
        <p:nvPicPr>
          <p:cNvPr id="36873" name="Picture 9"/>
          <p:cNvPicPr>
            <a:picLocks noChangeAspect="1" noChangeArrowheads="1"/>
          </p:cNvPicPr>
          <p:nvPr>
            <p:ph idx="1"/>
          </p:nvPr>
        </p:nvPicPr>
        <p:blipFill>
          <a:blip r:embed="rId2" cstate="print"/>
          <a:srcRect/>
          <a:stretch>
            <a:fillRect/>
          </a:stretch>
        </p:blipFill>
        <p:spPr>
          <a:xfrm>
            <a:off x="6084888" y="1989138"/>
            <a:ext cx="919162" cy="1295400"/>
          </a:xfrm>
          <a:noFill/>
          <a:ln/>
        </p:spPr>
      </p:pic>
      <p:sp>
        <p:nvSpPr>
          <p:cNvPr id="36874" name="Rectangle 10"/>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0"/>
            <a:ext cx="8229600" cy="1143000"/>
          </a:xfrm>
        </p:spPr>
        <p:txBody>
          <a:bodyPr/>
          <a:lstStyle/>
          <a:p>
            <a:r>
              <a:rPr lang="en-GB" sz="2800"/>
              <a:t>Which grid square is the windmill in? </a:t>
            </a:r>
            <a:br>
              <a:rPr lang="en-GB" sz="2800"/>
            </a:br>
            <a:r>
              <a:rPr lang="en-GB" sz="2800"/>
              <a:t> Click on the red button to check your answer</a:t>
            </a:r>
            <a:endParaRPr lang="en-US" sz="2800"/>
          </a:p>
        </p:txBody>
      </p:sp>
      <p:pic>
        <p:nvPicPr>
          <p:cNvPr id="37891"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37892"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37893"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37894"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37895"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37896"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37897"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37898"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37899"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37900"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37901"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37902"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37903"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37904"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37905"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37906"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37907"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37908"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37909"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37910"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37911"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37912"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37913"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38916"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38917"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38918"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38919"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38920"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38921"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38922"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38923"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38924"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38925"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38926"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38927"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38928"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38929"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38930"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38931"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38932"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38933"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38934"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38935"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38936"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38937" name="Text Box 25"/>
          <p:cNvSpPr txBox="1">
            <a:spLocks noChangeArrowheads="1"/>
          </p:cNvSpPr>
          <p:nvPr/>
        </p:nvSpPr>
        <p:spPr bwMode="auto">
          <a:xfrm>
            <a:off x="1042988" y="5876925"/>
            <a:ext cx="5329237"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The Windmill is in grid square 29 70.</a:t>
            </a:r>
            <a:endParaRPr lang="en-US">
              <a:solidFill>
                <a:srgbClr val="FF3300"/>
              </a:solidFill>
              <a:latin typeface="Arial Black" pitchFamily="34" charset="0"/>
            </a:endParaRPr>
          </a:p>
        </p:txBody>
      </p:sp>
      <p:sp>
        <p:nvSpPr>
          <p:cNvPr id="38938"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38939"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38940" name="Rectangle 28"/>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9940" name="Text Box 4"/>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3. What square is the</a:t>
            </a:r>
            <a:r>
              <a:rPr lang="en-GB"/>
              <a:t> </a:t>
            </a:r>
            <a:r>
              <a:rPr lang="en-GB" sz="2400"/>
              <a:t>station</a:t>
            </a:r>
            <a:r>
              <a:rPr lang="en-GB"/>
              <a:t> </a:t>
            </a:r>
            <a:r>
              <a:rPr lang="en-GB" sz="2400"/>
              <a:t>on the map on the following page?</a:t>
            </a:r>
            <a:endParaRPr lang="en-US" sz="2400"/>
          </a:p>
        </p:txBody>
      </p:sp>
      <p:sp>
        <p:nvSpPr>
          <p:cNvPr id="39941" name="AutoShape 5">
            <a:hlinkClick r:id="" action="ppaction://hlinkshowjump?jump=nextslide"/>
          </p:cNvPr>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39942" name="Text Box 6">
            <a:hlinkClick r:id="" action="ppaction://hlinkshowjump?jump=nextslide"/>
          </p:cNvPr>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 </a:t>
            </a:r>
            <a:r>
              <a:rPr lang="en-GB">
                <a:hlinkClick r:id="" action="ppaction://hlinkshowjump?jump=nextslide"/>
              </a:rPr>
              <a:t>here</a:t>
            </a:r>
            <a:r>
              <a:rPr lang="en-GB"/>
              <a:t> for map</a:t>
            </a:r>
            <a:endParaRPr lang="en-US"/>
          </a:p>
        </p:txBody>
      </p:sp>
      <p:pic>
        <p:nvPicPr>
          <p:cNvPr id="39945" name="Picture 9"/>
          <p:cNvPicPr>
            <a:picLocks noChangeAspect="1" noChangeArrowheads="1"/>
          </p:cNvPicPr>
          <p:nvPr>
            <p:ph idx="1"/>
          </p:nvPr>
        </p:nvPicPr>
        <p:blipFill>
          <a:blip r:embed="rId2" cstate="print"/>
          <a:srcRect/>
          <a:stretch>
            <a:fillRect/>
          </a:stretch>
        </p:blipFill>
        <p:spPr>
          <a:xfrm>
            <a:off x="6372225" y="2420938"/>
            <a:ext cx="1352550" cy="628650"/>
          </a:xfrm>
          <a:noFill/>
          <a:ln/>
        </p:spPr>
      </p:pic>
      <p:sp>
        <p:nvSpPr>
          <p:cNvPr id="39946" name="Rectangle 10"/>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850" y="0"/>
            <a:ext cx="8229600" cy="1143000"/>
          </a:xfrm>
        </p:spPr>
        <p:txBody>
          <a:bodyPr/>
          <a:lstStyle/>
          <a:p>
            <a:r>
              <a:rPr lang="en-GB" sz="2800"/>
              <a:t>Which grid square contains the station?</a:t>
            </a:r>
            <a:br>
              <a:rPr lang="en-GB" sz="2800"/>
            </a:br>
            <a:r>
              <a:rPr lang="en-GB" sz="2800"/>
              <a:t> Click on the red button to check your answer</a:t>
            </a:r>
            <a:endParaRPr lang="en-US" sz="2800"/>
          </a:p>
        </p:txBody>
      </p:sp>
      <p:pic>
        <p:nvPicPr>
          <p:cNvPr id="40963"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40964"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0965"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0966"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0967"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0968"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0969"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0970"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0971"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0972"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0973"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0974"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0975"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0976"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0977"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0978"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0979"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0980"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0981"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0982"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0983"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0984"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0985"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41988"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1989"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1990"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1991"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1992"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1993"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1994"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1995"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1996"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1997"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1998"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1999"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2000"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2001"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2002"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2003"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2004"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2005"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2006"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2007"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2008"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2009" name="Text Box 25"/>
          <p:cNvSpPr txBox="1">
            <a:spLocks noChangeArrowheads="1"/>
          </p:cNvSpPr>
          <p:nvPr/>
        </p:nvSpPr>
        <p:spPr bwMode="auto">
          <a:xfrm>
            <a:off x="1042988" y="5876925"/>
            <a:ext cx="5329237"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The station is in grid square 30 75.</a:t>
            </a:r>
            <a:endParaRPr lang="en-US">
              <a:solidFill>
                <a:srgbClr val="FF3300"/>
              </a:solidFill>
              <a:latin typeface="Arial Black" pitchFamily="34" charset="0"/>
            </a:endParaRPr>
          </a:p>
        </p:txBody>
      </p:sp>
      <p:sp>
        <p:nvSpPr>
          <p:cNvPr id="42010"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42011"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42012" name="Rectangle 28"/>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z="4000"/>
              <a:t>All Geographers Need to be up to speed on their map skills</a:t>
            </a:r>
            <a:endParaRPr lang="en-US" sz="4000"/>
          </a:p>
        </p:txBody>
      </p:sp>
      <p:sp>
        <p:nvSpPr>
          <p:cNvPr id="19459" name="Rectangle 3"/>
          <p:cNvSpPr>
            <a:spLocks noGrp="1" noChangeArrowheads="1"/>
          </p:cNvSpPr>
          <p:nvPr>
            <p:ph type="body" idx="1"/>
          </p:nvPr>
        </p:nvSpPr>
        <p:spPr/>
        <p:txBody>
          <a:bodyPr/>
          <a:lstStyle/>
          <a:p>
            <a:r>
              <a:rPr lang="en-GB"/>
              <a:t>Click onto the next slide and choose which skill you wish to practise first.</a:t>
            </a:r>
          </a:p>
          <a:p>
            <a:r>
              <a:rPr lang="en-GB"/>
              <a:t>Each skill has an information section followed by a short test.</a:t>
            </a:r>
          </a:p>
          <a:p>
            <a:r>
              <a:rPr lang="en-GB"/>
              <a:t>At the end of each test you can return to this presentation to select another skill</a:t>
            </a:r>
          </a:p>
          <a:p>
            <a:endParaRPr lang="en-GB"/>
          </a:p>
          <a:p>
            <a:r>
              <a:rPr lang="en-GB"/>
              <a:t>Good Luck  </a:t>
            </a:r>
            <a:endParaRPr lang="en-US"/>
          </a:p>
        </p:txBody>
      </p:sp>
      <p:sp>
        <p:nvSpPr>
          <p:cNvPr id="19460" name="AutoShape 4">
            <a:hlinkClick r:id="" action="ppaction://hlinkshowjump?jump=nextslide" highlightClick="1"/>
          </p:cNvPr>
          <p:cNvSpPr>
            <a:spLocks noChangeArrowheads="1"/>
          </p:cNvSpPr>
          <p:nvPr/>
        </p:nvSpPr>
        <p:spPr bwMode="auto">
          <a:xfrm>
            <a:off x="7451725" y="5661025"/>
            <a:ext cx="792163" cy="720725"/>
          </a:xfrm>
          <a:prstGeom prst="actionButtonForwardNext">
            <a:avLst/>
          </a:prstGeom>
          <a:solidFill>
            <a:srgbClr val="99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3012" name="Text Box 4"/>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4. What square is the</a:t>
            </a:r>
            <a:r>
              <a:rPr lang="en-GB"/>
              <a:t> </a:t>
            </a:r>
            <a:r>
              <a:rPr lang="en-GB" sz="2400"/>
              <a:t>church in</a:t>
            </a:r>
            <a:r>
              <a:rPr lang="en-GB"/>
              <a:t> </a:t>
            </a:r>
            <a:r>
              <a:rPr lang="en-GB" sz="2400"/>
              <a:t>on the map on the following page?</a:t>
            </a:r>
            <a:endParaRPr lang="en-US" sz="2400"/>
          </a:p>
        </p:txBody>
      </p:sp>
      <p:sp>
        <p:nvSpPr>
          <p:cNvPr id="43013" name="AutoShape 5"/>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43014" name="Text Box 6"/>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 </a:t>
            </a:r>
            <a:r>
              <a:rPr lang="en-GB">
                <a:hlinkClick r:id="" action="ppaction://hlinkshowjump?jump=nextslide"/>
              </a:rPr>
              <a:t>here</a:t>
            </a:r>
            <a:r>
              <a:rPr lang="en-GB"/>
              <a:t> for map</a:t>
            </a:r>
            <a:endParaRPr lang="en-US"/>
          </a:p>
        </p:txBody>
      </p:sp>
      <p:pic>
        <p:nvPicPr>
          <p:cNvPr id="43017" name="Picture 9"/>
          <p:cNvPicPr>
            <a:picLocks noChangeAspect="1" noChangeArrowheads="1"/>
          </p:cNvPicPr>
          <p:nvPr>
            <p:ph idx="1"/>
          </p:nvPr>
        </p:nvPicPr>
        <p:blipFill>
          <a:blip r:embed="rId2" cstate="print"/>
          <a:srcRect/>
          <a:stretch>
            <a:fillRect/>
          </a:stretch>
        </p:blipFill>
        <p:spPr>
          <a:xfrm>
            <a:off x="6084888" y="2133600"/>
            <a:ext cx="703262" cy="1511300"/>
          </a:xfrm>
          <a:noFill/>
          <a:ln/>
        </p:spPr>
      </p:pic>
      <p:sp>
        <p:nvSpPr>
          <p:cNvPr id="43018" name="Rectangle 10"/>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0"/>
            <a:ext cx="8229600" cy="1143000"/>
          </a:xfrm>
        </p:spPr>
        <p:txBody>
          <a:bodyPr/>
          <a:lstStyle/>
          <a:p>
            <a:r>
              <a:rPr lang="en-GB" sz="2800"/>
              <a:t>Decide what you think the grid square is then click on the red button to check your answer</a:t>
            </a:r>
            <a:endParaRPr lang="en-US" sz="2800"/>
          </a:p>
        </p:txBody>
      </p:sp>
      <p:pic>
        <p:nvPicPr>
          <p:cNvPr id="44035"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44036"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4037"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4038"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4039"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4040"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4041"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4042"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4043"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4044"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4045"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4046"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4047"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4048"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4049"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4050"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4051"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4052"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4053"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4054"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4055"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4056"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4057"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45060"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5061"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5062"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5063"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5064"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5065"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5066"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5067"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5068"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5069"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5070"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5071"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5072"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5073"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5074"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5075"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5076"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5077"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5078"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5079"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5080"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5081" name="Text Box 25"/>
          <p:cNvSpPr txBox="1">
            <a:spLocks noChangeArrowheads="1"/>
          </p:cNvSpPr>
          <p:nvPr/>
        </p:nvSpPr>
        <p:spPr bwMode="auto">
          <a:xfrm>
            <a:off x="1042988" y="5876925"/>
            <a:ext cx="5329237"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The church is in grid square 29 76.</a:t>
            </a:r>
            <a:endParaRPr lang="en-US">
              <a:solidFill>
                <a:srgbClr val="FF3300"/>
              </a:solidFill>
              <a:latin typeface="Arial Black" pitchFamily="34" charset="0"/>
            </a:endParaRPr>
          </a:p>
        </p:txBody>
      </p:sp>
      <p:sp>
        <p:nvSpPr>
          <p:cNvPr id="45082"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45083"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45085" name="Rectangle 29"/>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46084" name="Text Box 4"/>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5. What square is the</a:t>
            </a:r>
            <a:r>
              <a:rPr lang="en-GB"/>
              <a:t> </a:t>
            </a:r>
            <a:r>
              <a:rPr lang="en-GB" sz="2400"/>
              <a:t>telephone box in</a:t>
            </a:r>
            <a:r>
              <a:rPr lang="en-GB"/>
              <a:t> </a:t>
            </a:r>
            <a:r>
              <a:rPr lang="en-GB" sz="2400"/>
              <a:t>on the map on the following page?</a:t>
            </a:r>
            <a:endParaRPr lang="en-US" sz="2400"/>
          </a:p>
        </p:txBody>
      </p:sp>
      <p:sp>
        <p:nvSpPr>
          <p:cNvPr id="46085" name="AutoShape 5"/>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46086" name="Text Box 6"/>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 </a:t>
            </a:r>
            <a:r>
              <a:rPr lang="en-GB">
                <a:hlinkClick r:id="" action="ppaction://hlinkshowjump?jump=nextslide"/>
              </a:rPr>
              <a:t>here</a:t>
            </a:r>
            <a:r>
              <a:rPr lang="en-GB"/>
              <a:t> for map</a:t>
            </a:r>
            <a:endParaRPr lang="en-US"/>
          </a:p>
        </p:txBody>
      </p:sp>
      <p:pic>
        <p:nvPicPr>
          <p:cNvPr id="46089" name="Picture 9"/>
          <p:cNvPicPr>
            <a:picLocks noChangeAspect="1" noChangeArrowheads="1"/>
          </p:cNvPicPr>
          <p:nvPr>
            <p:ph idx="1"/>
          </p:nvPr>
        </p:nvPicPr>
        <p:blipFill>
          <a:blip r:embed="rId2" cstate="print"/>
          <a:srcRect/>
          <a:stretch>
            <a:fillRect/>
          </a:stretch>
        </p:blipFill>
        <p:spPr>
          <a:xfrm>
            <a:off x="6011863" y="1916113"/>
            <a:ext cx="852487" cy="1225550"/>
          </a:xfrm>
          <a:noFill/>
          <a:ln/>
        </p:spPr>
      </p:pic>
      <p:sp>
        <p:nvSpPr>
          <p:cNvPr id="46095" name="Rectangle 15"/>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0"/>
            <a:ext cx="8229600" cy="1143000"/>
          </a:xfrm>
        </p:spPr>
        <p:txBody>
          <a:bodyPr/>
          <a:lstStyle/>
          <a:p>
            <a:r>
              <a:rPr lang="en-GB" sz="2800"/>
              <a:t>The telephone is in which grid square?</a:t>
            </a:r>
            <a:br>
              <a:rPr lang="en-GB" sz="2800"/>
            </a:br>
            <a:r>
              <a:rPr lang="en-GB" sz="2800"/>
              <a:t> Click on the red button to check your answer</a:t>
            </a:r>
            <a:endParaRPr lang="en-US" sz="2800"/>
          </a:p>
        </p:txBody>
      </p:sp>
      <p:pic>
        <p:nvPicPr>
          <p:cNvPr id="47107"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47108"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7109"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7110"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7111"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7112"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7113"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7114"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7115"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7116"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7117"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7118"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7119"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7120"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7121"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7122"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7123"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7124"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7125"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7126"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7127"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7128"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7129"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48132"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48133"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48134"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48135"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48136"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48137"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48138"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48139"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48140"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48141"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48142"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48143"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48144"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48145"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48146"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48147"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48148"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48149"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48150"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48151"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48152"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48153" name="Text Box 25"/>
          <p:cNvSpPr txBox="1">
            <a:spLocks noChangeArrowheads="1"/>
          </p:cNvSpPr>
          <p:nvPr/>
        </p:nvSpPr>
        <p:spPr bwMode="auto">
          <a:xfrm>
            <a:off x="1042988" y="5876925"/>
            <a:ext cx="5905500"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The telephone box is in grid square 31 74.</a:t>
            </a:r>
            <a:endParaRPr lang="en-US">
              <a:solidFill>
                <a:srgbClr val="FF3300"/>
              </a:solidFill>
              <a:latin typeface="Arial Black" pitchFamily="34" charset="0"/>
            </a:endParaRPr>
          </a:p>
        </p:txBody>
      </p:sp>
      <p:sp>
        <p:nvSpPr>
          <p:cNvPr id="48154"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48155"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48156" name="Rectangle 28"/>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8243888" y="2924175"/>
            <a:ext cx="649287"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04" name="Text Box 4"/>
          <p:cNvSpPr txBox="1">
            <a:spLocks noChangeArrowheads="1"/>
          </p:cNvSpPr>
          <p:nvPr/>
        </p:nvSpPr>
        <p:spPr bwMode="auto">
          <a:xfrm>
            <a:off x="323850" y="2060575"/>
            <a:ext cx="5616575" cy="822325"/>
          </a:xfrm>
          <a:prstGeom prst="rect">
            <a:avLst/>
          </a:prstGeom>
          <a:noFill/>
          <a:ln w="9525">
            <a:noFill/>
            <a:miter lim="800000"/>
            <a:headEnd/>
            <a:tailEnd/>
          </a:ln>
          <a:effectLst/>
        </p:spPr>
        <p:txBody>
          <a:bodyPr>
            <a:spAutoFit/>
          </a:bodyPr>
          <a:lstStyle/>
          <a:p>
            <a:pPr>
              <a:spcBef>
                <a:spcPct val="50000"/>
              </a:spcBef>
            </a:pPr>
            <a:r>
              <a:rPr lang="en-GB" sz="2400"/>
              <a:t>6. What square is the</a:t>
            </a:r>
            <a:r>
              <a:rPr lang="en-GB"/>
              <a:t> </a:t>
            </a:r>
            <a:r>
              <a:rPr lang="en-GB" sz="2400"/>
              <a:t>campsite in</a:t>
            </a:r>
            <a:r>
              <a:rPr lang="en-GB"/>
              <a:t> </a:t>
            </a:r>
            <a:r>
              <a:rPr lang="en-GB" sz="2400"/>
              <a:t>on the map on the following page?</a:t>
            </a:r>
            <a:endParaRPr lang="en-US" sz="2400"/>
          </a:p>
        </p:txBody>
      </p:sp>
      <p:sp>
        <p:nvSpPr>
          <p:cNvPr id="51205" name="AutoShape 5">
            <a:hlinkClick r:id="" action="ppaction://hlinkshowjump?jump=nextslide"/>
          </p:cNvPr>
          <p:cNvSpPr>
            <a:spLocks noChangeArrowheads="1"/>
          </p:cNvSpPr>
          <p:nvPr/>
        </p:nvSpPr>
        <p:spPr bwMode="auto">
          <a:xfrm>
            <a:off x="5219700" y="4437063"/>
            <a:ext cx="1871663" cy="1511300"/>
          </a:xfrm>
          <a:prstGeom prst="rightArrow">
            <a:avLst>
              <a:gd name="adj1" fmla="val 50000"/>
              <a:gd name="adj2" fmla="val 30961"/>
            </a:avLst>
          </a:prstGeom>
          <a:solidFill>
            <a:srgbClr val="FF9900"/>
          </a:solidFill>
          <a:ln w="9525">
            <a:solidFill>
              <a:schemeClr val="tx1"/>
            </a:solidFill>
            <a:miter lim="800000"/>
            <a:headEnd/>
            <a:tailEnd/>
          </a:ln>
          <a:effectLst/>
        </p:spPr>
        <p:txBody>
          <a:bodyPr wrap="none" anchor="ctr"/>
          <a:lstStyle/>
          <a:p>
            <a:endParaRPr lang="en-GB"/>
          </a:p>
        </p:txBody>
      </p:sp>
      <p:sp>
        <p:nvSpPr>
          <p:cNvPr id="51206" name="Text Box 6"/>
          <p:cNvSpPr txBox="1">
            <a:spLocks noChangeArrowheads="1"/>
          </p:cNvSpPr>
          <p:nvPr/>
        </p:nvSpPr>
        <p:spPr bwMode="auto">
          <a:xfrm>
            <a:off x="5435600" y="4797425"/>
            <a:ext cx="1223963" cy="641350"/>
          </a:xfrm>
          <a:prstGeom prst="rect">
            <a:avLst/>
          </a:prstGeom>
          <a:noFill/>
          <a:ln w="9525">
            <a:noFill/>
            <a:miter lim="800000"/>
            <a:headEnd/>
            <a:tailEnd/>
          </a:ln>
          <a:effectLst/>
        </p:spPr>
        <p:txBody>
          <a:bodyPr>
            <a:spAutoFit/>
          </a:bodyPr>
          <a:lstStyle/>
          <a:p>
            <a:pPr>
              <a:spcBef>
                <a:spcPct val="50000"/>
              </a:spcBef>
            </a:pPr>
            <a:r>
              <a:rPr lang="en-GB"/>
              <a:t>Click</a:t>
            </a:r>
            <a:r>
              <a:rPr lang="en-GB">
                <a:hlinkClick r:id="" action="ppaction://hlinkshowjump?jump=nextslide"/>
              </a:rPr>
              <a:t> here </a:t>
            </a:r>
            <a:r>
              <a:rPr lang="en-GB"/>
              <a:t>for map</a:t>
            </a:r>
            <a:endParaRPr lang="en-US"/>
          </a:p>
        </p:txBody>
      </p:sp>
      <p:pic>
        <p:nvPicPr>
          <p:cNvPr id="51209" name="Picture 9"/>
          <p:cNvPicPr>
            <a:picLocks noChangeAspect="1" noChangeArrowheads="1"/>
          </p:cNvPicPr>
          <p:nvPr>
            <p:ph idx="1"/>
          </p:nvPr>
        </p:nvPicPr>
        <p:blipFill>
          <a:blip r:embed="rId2" cstate="print"/>
          <a:srcRect/>
          <a:stretch>
            <a:fillRect/>
          </a:stretch>
        </p:blipFill>
        <p:spPr>
          <a:xfrm>
            <a:off x="6300788" y="2205038"/>
            <a:ext cx="1028700" cy="1079500"/>
          </a:xfrm>
          <a:noFill/>
          <a:ln/>
        </p:spPr>
      </p:pic>
      <p:sp>
        <p:nvSpPr>
          <p:cNvPr id="51210" name="Rectangle 10"/>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0"/>
            <a:ext cx="8229600" cy="1143000"/>
          </a:xfrm>
        </p:spPr>
        <p:txBody>
          <a:bodyPr/>
          <a:lstStyle/>
          <a:p>
            <a:r>
              <a:rPr lang="en-GB" sz="2800"/>
              <a:t>Decide what you think the grid square is then click on the red button to check your answer</a:t>
            </a:r>
            <a:endParaRPr lang="en-US" sz="2800"/>
          </a:p>
        </p:txBody>
      </p:sp>
      <p:pic>
        <p:nvPicPr>
          <p:cNvPr id="52227" name="Picture 3" descr="4fig"/>
          <p:cNvPicPr>
            <a:picLocks noChangeAspect="1" noChangeArrowheads="1"/>
          </p:cNvPicPr>
          <p:nvPr>
            <p:ph idx="1"/>
          </p:nvPr>
        </p:nvPicPr>
        <p:blipFill>
          <a:blip r:embed="rId2" cstate="print"/>
          <a:srcRect l="8438" t="38829" r="23770" b="30746"/>
          <a:stretch>
            <a:fillRect/>
          </a:stretch>
        </p:blipFill>
        <p:spPr>
          <a:xfrm>
            <a:off x="611188" y="1241425"/>
            <a:ext cx="6697662" cy="4132263"/>
          </a:xfrm>
          <a:noFill/>
          <a:ln/>
        </p:spPr>
      </p:pic>
      <p:sp>
        <p:nvSpPr>
          <p:cNvPr id="52228"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52229"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52230"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52231"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52232"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52233"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52234"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52235"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52236"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52237"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52238"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52239"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52240"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52241"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52242"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52243"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52244"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52245"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52246"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52247"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52248"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52249" name="AutoShape 25">
            <a:hlinkClick r:id="" action="ppaction://hlinkshowjump?jump=nextslide" highlightClick="1"/>
          </p:cNvPr>
          <p:cNvSpPr>
            <a:spLocks noChangeArrowheads="1"/>
          </p:cNvSpPr>
          <p:nvPr/>
        </p:nvSpPr>
        <p:spPr bwMode="auto">
          <a:xfrm>
            <a:off x="7524750" y="5661025"/>
            <a:ext cx="1008063" cy="863600"/>
          </a:xfrm>
          <a:prstGeom prst="actionButtonForwardNext">
            <a:avLst/>
          </a:prstGeom>
          <a:solidFill>
            <a:srgbClr val="FF33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4fig"/>
          <p:cNvPicPr>
            <a:picLocks noChangeAspect="1" noChangeArrowheads="1"/>
          </p:cNvPicPr>
          <p:nvPr>
            <p:ph idx="1"/>
          </p:nvPr>
        </p:nvPicPr>
        <p:blipFill>
          <a:blip r:embed="rId2" cstate="print"/>
          <a:srcRect l="8438" t="38829" r="23770" b="28093"/>
          <a:stretch>
            <a:fillRect/>
          </a:stretch>
        </p:blipFill>
        <p:spPr>
          <a:xfrm>
            <a:off x="611188" y="1241425"/>
            <a:ext cx="6697662" cy="4492625"/>
          </a:xfrm>
          <a:noFill/>
          <a:ln/>
        </p:spPr>
      </p:pic>
      <p:sp>
        <p:nvSpPr>
          <p:cNvPr id="53252" name="Line 4"/>
          <p:cNvSpPr>
            <a:spLocks noChangeShapeType="1"/>
          </p:cNvSpPr>
          <p:nvPr/>
        </p:nvSpPr>
        <p:spPr bwMode="auto">
          <a:xfrm flipV="1">
            <a:off x="1331913" y="1412875"/>
            <a:ext cx="0" cy="3600450"/>
          </a:xfrm>
          <a:prstGeom prst="line">
            <a:avLst/>
          </a:prstGeom>
          <a:noFill/>
          <a:ln w="9525">
            <a:solidFill>
              <a:schemeClr val="tx1"/>
            </a:solidFill>
            <a:round/>
            <a:headEnd/>
            <a:tailEnd/>
          </a:ln>
          <a:effectLst/>
        </p:spPr>
        <p:txBody>
          <a:bodyPr/>
          <a:lstStyle/>
          <a:p>
            <a:endParaRPr lang="en-GB"/>
          </a:p>
        </p:txBody>
      </p:sp>
      <p:sp>
        <p:nvSpPr>
          <p:cNvPr id="53253" name="Line 5"/>
          <p:cNvSpPr>
            <a:spLocks noChangeShapeType="1"/>
          </p:cNvSpPr>
          <p:nvPr/>
        </p:nvSpPr>
        <p:spPr bwMode="auto">
          <a:xfrm flipV="1">
            <a:off x="1835150" y="1412875"/>
            <a:ext cx="0" cy="3600450"/>
          </a:xfrm>
          <a:prstGeom prst="line">
            <a:avLst/>
          </a:prstGeom>
          <a:noFill/>
          <a:ln w="9525">
            <a:solidFill>
              <a:schemeClr val="tx1"/>
            </a:solidFill>
            <a:round/>
            <a:headEnd/>
            <a:tailEnd/>
          </a:ln>
          <a:effectLst/>
        </p:spPr>
        <p:txBody>
          <a:bodyPr/>
          <a:lstStyle/>
          <a:p>
            <a:endParaRPr lang="en-GB"/>
          </a:p>
        </p:txBody>
      </p:sp>
      <p:sp>
        <p:nvSpPr>
          <p:cNvPr id="53254" name="Line 6"/>
          <p:cNvSpPr>
            <a:spLocks noChangeShapeType="1"/>
          </p:cNvSpPr>
          <p:nvPr/>
        </p:nvSpPr>
        <p:spPr bwMode="auto">
          <a:xfrm flipV="1">
            <a:off x="2268538" y="1412875"/>
            <a:ext cx="0" cy="3529013"/>
          </a:xfrm>
          <a:prstGeom prst="line">
            <a:avLst/>
          </a:prstGeom>
          <a:noFill/>
          <a:ln w="9525">
            <a:solidFill>
              <a:schemeClr val="tx1"/>
            </a:solidFill>
            <a:round/>
            <a:headEnd/>
            <a:tailEnd/>
          </a:ln>
          <a:effectLst/>
        </p:spPr>
        <p:txBody>
          <a:bodyPr/>
          <a:lstStyle/>
          <a:p>
            <a:endParaRPr lang="en-GB"/>
          </a:p>
        </p:txBody>
      </p:sp>
      <p:sp>
        <p:nvSpPr>
          <p:cNvPr id="53255" name="Line 7"/>
          <p:cNvSpPr>
            <a:spLocks noChangeShapeType="1"/>
          </p:cNvSpPr>
          <p:nvPr/>
        </p:nvSpPr>
        <p:spPr bwMode="auto">
          <a:xfrm flipV="1">
            <a:off x="2771775" y="1412875"/>
            <a:ext cx="0" cy="3600450"/>
          </a:xfrm>
          <a:prstGeom prst="line">
            <a:avLst/>
          </a:prstGeom>
          <a:noFill/>
          <a:ln w="9525">
            <a:solidFill>
              <a:schemeClr val="tx1"/>
            </a:solidFill>
            <a:round/>
            <a:headEnd/>
            <a:tailEnd/>
          </a:ln>
          <a:effectLst/>
        </p:spPr>
        <p:txBody>
          <a:bodyPr/>
          <a:lstStyle/>
          <a:p>
            <a:endParaRPr lang="en-GB"/>
          </a:p>
        </p:txBody>
      </p:sp>
      <p:sp>
        <p:nvSpPr>
          <p:cNvPr id="53256" name="Line 8"/>
          <p:cNvSpPr>
            <a:spLocks noChangeShapeType="1"/>
          </p:cNvSpPr>
          <p:nvPr/>
        </p:nvSpPr>
        <p:spPr bwMode="auto">
          <a:xfrm flipV="1">
            <a:off x="3203575" y="1412875"/>
            <a:ext cx="0" cy="3529013"/>
          </a:xfrm>
          <a:prstGeom prst="line">
            <a:avLst/>
          </a:prstGeom>
          <a:noFill/>
          <a:ln w="9525">
            <a:solidFill>
              <a:schemeClr val="tx1"/>
            </a:solidFill>
            <a:round/>
            <a:headEnd/>
            <a:tailEnd/>
          </a:ln>
          <a:effectLst/>
        </p:spPr>
        <p:txBody>
          <a:bodyPr/>
          <a:lstStyle/>
          <a:p>
            <a:endParaRPr lang="en-GB"/>
          </a:p>
        </p:txBody>
      </p:sp>
      <p:sp>
        <p:nvSpPr>
          <p:cNvPr id="53257" name="Line 9"/>
          <p:cNvSpPr>
            <a:spLocks noChangeShapeType="1"/>
          </p:cNvSpPr>
          <p:nvPr/>
        </p:nvSpPr>
        <p:spPr bwMode="auto">
          <a:xfrm flipV="1">
            <a:off x="3635375" y="1412875"/>
            <a:ext cx="0" cy="3600450"/>
          </a:xfrm>
          <a:prstGeom prst="line">
            <a:avLst/>
          </a:prstGeom>
          <a:noFill/>
          <a:ln w="9525">
            <a:solidFill>
              <a:schemeClr val="tx1"/>
            </a:solidFill>
            <a:round/>
            <a:headEnd/>
            <a:tailEnd/>
          </a:ln>
          <a:effectLst/>
        </p:spPr>
        <p:txBody>
          <a:bodyPr/>
          <a:lstStyle/>
          <a:p>
            <a:endParaRPr lang="en-GB"/>
          </a:p>
        </p:txBody>
      </p:sp>
      <p:sp>
        <p:nvSpPr>
          <p:cNvPr id="53258" name="Line 10"/>
          <p:cNvSpPr>
            <a:spLocks noChangeShapeType="1"/>
          </p:cNvSpPr>
          <p:nvPr/>
        </p:nvSpPr>
        <p:spPr bwMode="auto">
          <a:xfrm flipV="1">
            <a:off x="4140200" y="1412875"/>
            <a:ext cx="0" cy="3600450"/>
          </a:xfrm>
          <a:prstGeom prst="line">
            <a:avLst/>
          </a:prstGeom>
          <a:noFill/>
          <a:ln w="9525">
            <a:solidFill>
              <a:schemeClr val="tx1"/>
            </a:solidFill>
            <a:round/>
            <a:headEnd/>
            <a:tailEnd/>
          </a:ln>
          <a:effectLst/>
        </p:spPr>
        <p:txBody>
          <a:bodyPr/>
          <a:lstStyle/>
          <a:p>
            <a:endParaRPr lang="en-GB"/>
          </a:p>
        </p:txBody>
      </p:sp>
      <p:sp>
        <p:nvSpPr>
          <p:cNvPr id="53259" name="Line 11"/>
          <p:cNvSpPr>
            <a:spLocks noChangeShapeType="1"/>
          </p:cNvSpPr>
          <p:nvPr/>
        </p:nvSpPr>
        <p:spPr bwMode="auto">
          <a:xfrm flipV="1">
            <a:off x="4572000" y="1412875"/>
            <a:ext cx="0" cy="3529013"/>
          </a:xfrm>
          <a:prstGeom prst="line">
            <a:avLst/>
          </a:prstGeom>
          <a:noFill/>
          <a:ln w="9525">
            <a:solidFill>
              <a:schemeClr val="tx1"/>
            </a:solidFill>
            <a:round/>
            <a:headEnd/>
            <a:tailEnd/>
          </a:ln>
          <a:effectLst/>
        </p:spPr>
        <p:txBody>
          <a:bodyPr/>
          <a:lstStyle/>
          <a:p>
            <a:endParaRPr lang="en-GB"/>
          </a:p>
        </p:txBody>
      </p:sp>
      <p:sp>
        <p:nvSpPr>
          <p:cNvPr id="53260" name="Line 12"/>
          <p:cNvSpPr>
            <a:spLocks noChangeShapeType="1"/>
          </p:cNvSpPr>
          <p:nvPr/>
        </p:nvSpPr>
        <p:spPr bwMode="auto">
          <a:xfrm flipV="1">
            <a:off x="5003800" y="1412875"/>
            <a:ext cx="0" cy="3529013"/>
          </a:xfrm>
          <a:prstGeom prst="line">
            <a:avLst/>
          </a:prstGeom>
          <a:noFill/>
          <a:ln w="9525">
            <a:solidFill>
              <a:schemeClr val="tx1"/>
            </a:solidFill>
            <a:round/>
            <a:headEnd/>
            <a:tailEnd/>
          </a:ln>
          <a:effectLst/>
        </p:spPr>
        <p:txBody>
          <a:bodyPr/>
          <a:lstStyle/>
          <a:p>
            <a:endParaRPr lang="en-GB"/>
          </a:p>
        </p:txBody>
      </p:sp>
      <p:sp>
        <p:nvSpPr>
          <p:cNvPr id="53261" name="Line 13"/>
          <p:cNvSpPr>
            <a:spLocks noChangeShapeType="1"/>
          </p:cNvSpPr>
          <p:nvPr/>
        </p:nvSpPr>
        <p:spPr bwMode="auto">
          <a:xfrm flipV="1">
            <a:off x="5940425" y="1341438"/>
            <a:ext cx="0" cy="3671887"/>
          </a:xfrm>
          <a:prstGeom prst="line">
            <a:avLst/>
          </a:prstGeom>
          <a:noFill/>
          <a:ln w="9525">
            <a:solidFill>
              <a:schemeClr val="tx1"/>
            </a:solidFill>
            <a:round/>
            <a:headEnd/>
            <a:tailEnd/>
          </a:ln>
          <a:effectLst/>
        </p:spPr>
        <p:txBody>
          <a:bodyPr/>
          <a:lstStyle/>
          <a:p>
            <a:endParaRPr lang="en-GB"/>
          </a:p>
        </p:txBody>
      </p:sp>
      <p:sp>
        <p:nvSpPr>
          <p:cNvPr id="53262" name="Line 14"/>
          <p:cNvSpPr>
            <a:spLocks noChangeShapeType="1"/>
          </p:cNvSpPr>
          <p:nvPr/>
        </p:nvSpPr>
        <p:spPr bwMode="auto">
          <a:xfrm flipV="1">
            <a:off x="5508625" y="1412875"/>
            <a:ext cx="0" cy="3600450"/>
          </a:xfrm>
          <a:prstGeom prst="line">
            <a:avLst/>
          </a:prstGeom>
          <a:noFill/>
          <a:ln w="9525">
            <a:solidFill>
              <a:schemeClr val="tx1"/>
            </a:solidFill>
            <a:round/>
            <a:headEnd/>
            <a:tailEnd/>
          </a:ln>
          <a:effectLst/>
        </p:spPr>
        <p:txBody>
          <a:bodyPr/>
          <a:lstStyle/>
          <a:p>
            <a:endParaRPr lang="en-GB"/>
          </a:p>
        </p:txBody>
      </p:sp>
      <p:sp>
        <p:nvSpPr>
          <p:cNvPr id="53263" name="Line 15"/>
          <p:cNvSpPr>
            <a:spLocks noChangeShapeType="1"/>
          </p:cNvSpPr>
          <p:nvPr/>
        </p:nvSpPr>
        <p:spPr bwMode="auto">
          <a:xfrm flipV="1">
            <a:off x="6372225" y="1412875"/>
            <a:ext cx="0" cy="3529013"/>
          </a:xfrm>
          <a:prstGeom prst="line">
            <a:avLst/>
          </a:prstGeom>
          <a:noFill/>
          <a:ln w="9525">
            <a:solidFill>
              <a:schemeClr val="tx1"/>
            </a:solidFill>
            <a:round/>
            <a:headEnd/>
            <a:tailEnd/>
          </a:ln>
          <a:effectLst/>
        </p:spPr>
        <p:txBody>
          <a:bodyPr/>
          <a:lstStyle/>
          <a:p>
            <a:endParaRPr lang="en-GB"/>
          </a:p>
        </p:txBody>
      </p:sp>
      <p:sp>
        <p:nvSpPr>
          <p:cNvPr id="53264" name="Line 16"/>
          <p:cNvSpPr>
            <a:spLocks noChangeShapeType="1"/>
          </p:cNvSpPr>
          <p:nvPr/>
        </p:nvSpPr>
        <p:spPr bwMode="auto">
          <a:xfrm flipV="1">
            <a:off x="6804025" y="1412875"/>
            <a:ext cx="0" cy="3529013"/>
          </a:xfrm>
          <a:prstGeom prst="line">
            <a:avLst/>
          </a:prstGeom>
          <a:noFill/>
          <a:ln w="9525">
            <a:solidFill>
              <a:schemeClr val="tx1"/>
            </a:solidFill>
            <a:round/>
            <a:headEnd/>
            <a:tailEnd/>
          </a:ln>
          <a:effectLst/>
        </p:spPr>
        <p:txBody>
          <a:bodyPr/>
          <a:lstStyle/>
          <a:p>
            <a:endParaRPr lang="en-GB"/>
          </a:p>
        </p:txBody>
      </p:sp>
      <p:sp>
        <p:nvSpPr>
          <p:cNvPr id="53265" name="Line 17"/>
          <p:cNvSpPr>
            <a:spLocks noChangeShapeType="1"/>
          </p:cNvSpPr>
          <p:nvPr/>
        </p:nvSpPr>
        <p:spPr bwMode="auto">
          <a:xfrm>
            <a:off x="1187450" y="4941888"/>
            <a:ext cx="5616575" cy="0"/>
          </a:xfrm>
          <a:prstGeom prst="line">
            <a:avLst/>
          </a:prstGeom>
          <a:noFill/>
          <a:ln w="9525">
            <a:solidFill>
              <a:schemeClr val="tx1"/>
            </a:solidFill>
            <a:round/>
            <a:headEnd/>
            <a:tailEnd/>
          </a:ln>
          <a:effectLst/>
        </p:spPr>
        <p:txBody>
          <a:bodyPr/>
          <a:lstStyle/>
          <a:p>
            <a:endParaRPr lang="en-GB"/>
          </a:p>
        </p:txBody>
      </p:sp>
      <p:sp>
        <p:nvSpPr>
          <p:cNvPr id="53266" name="Line 18"/>
          <p:cNvSpPr>
            <a:spLocks noChangeShapeType="1"/>
          </p:cNvSpPr>
          <p:nvPr/>
        </p:nvSpPr>
        <p:spPr bwMode="auto">
          <a:xfrm>
            <a:off x="1187450" y="4508500"/>
            <a:ext cx="5616575" cy="0"/>
          </a:xfrm>
          <a:prstGeom prst="line">
            <a:avLst/>
          </a:prstGeom>
          <a:noFill/>
          <a:ln w="9525">
            <a:solidFill>
              <a:schemeClr val="tx1"/>
            </a:solidFill>
            <a:round/>
            <a:headEnd/>
            <a:tailEnd/>
          </a:ln>
          <a:effectLst/>
        </p:spPr>
        <p:txBody>
          <a:bodyPr/>
          <a:lstStyle/>
          <a:p>
            <a:endParaRPr lang="en-GB"/>
          </a:p>
        </p:txBody>
      </p:sp>
      <p:sp>
        <p:nvSpPr>
          <p:cNvPr id="53267" name="Line 19"/>
          <p:cNvSpPr>
            <a:spLocks noChangeShapeType="1"/>
          </p:cNvSpPr>
          <p:nvPr/>
        </p:nvSpPr>
        <p:spPr bwMode="auto">
          <a:xfrm>
            <a:off x="1187450" y="4076700"/>
            <a:ext cx="5616575" cy="0"/>
          </a:xfrm>
          <a:prstGeom prst="line">
            <a:avLst/>
          </a:prstGeom>
          <a:noFill/>
          <a:ln w="9525">
            <a:solidFill>
              <a:schemeClr val="tx1"/>
            </a:solidFill>
            <a:round/>
            <a:headEnd/>
            <a:tailEnd/>
          </a:ln>
          <a:effectLst/>
        </p:spPr>
        <p:txBody>
          <a:bodyPr/>
          <a:lstStyle/>
          <a:p>
            <a:endParaRPr lang="en-GB"/>
          </a:p>
        </p:txBody>
      </p:sp>
      <p:sp>
        <p:nvSpPr>
          <p:cNvPr id="53268" name="Line 20"/>
          <p:cNvSpPr>
            <a:spLocks noChangeShapeType="1"/>
          </p:cNvSpPr>
          <p:nvPr/>
        </p:nvSpPr>
        <p:spPr bwMode="auto">
          <a:xfrm>
            <a:off x="1187450" y="3573463"/>
            <a:ext cx="5616575" cy="0"/>
          </a:xfrm>
          <a:prstGeom prst="line">
            <a:avLst/>
          </a:prstGeom>
          <a:noFill/>
          <a:ln w="9525">
            <a:solidFill>
              <a:schemeClr val="tx1"/>
            </a:solidFill>
            <a:round/>
            <a:headEnd/>
            <a:tailEnd/>
          </a:ln>
          <a:effectLst/>
        </p:spPr>
        <p:txBody>
          <a:bodyPr/>
          <a:lstStyle/>
          <a:p>
            <a:endParaRPr lang="en-GB"/>
          </a:p>
        </p:txBody>
      </p:sp>
      <p:sp>
        <p:nvSpPr>
          <p:cNvPr id="53269" name="Line 21"/>
          <p:cNvSpPr>
            <a:spLocks noChangeShapeType="1"/>
          </p:cNvSpPr>
          <p:nvPr/>
        </p:nvSpPr>
        <p:spPr bwMode="auto">
          <a:xfrm>
            <a:off x="1258888" y="3141663"/>
            <a:ext cx="5545137" cy="0"/>
          </a:xfrm>
          <a:prstGeom prst="line">
            <a:avLst/>
          </a:prstGeom>
          <a:noFill/>
          <a:ln w="9525">
            <a:solidFill>
              <a:schemeClr val="tx1"/>
            </a:solidFill>
            <a:round/>
            <a:headEnd/>
            <a:tailEnd/>
          </a:ln>
          <a:effectLst/>
        </p:spPr>
        <p:txBody>
          <a:bodyPr/>
          <a:lstStyle/>
          <a:p>
            <a:endParaRPr lang="en-GB"/>
          </a:p>
        </p:txBody>
      </p:sp>
      <p:sp>
        <p:nvSpPr>
          <p:cNvPr id="53270" name="Line 22"/>
          <p:cNvSpPr>
            <a:spLocks noChangeShapeType="1"/>
          </p:cNvSpPr>
          <p:nvPr/>
        </p:nvSpPr>
        <p:spPr bwMode="auto">
          <a:xfrm>
            <a:off x="1187450" y="2708275"/>
            <a:ext cx="5616575" cy="0"/>
          </a:xfrm>
          <a:prstGeom prst="line">
            <a:avLst/>
          </a:prstGeom>
          <a:noFill/>
          <a:ln w="9525">
            <a:solidFill>
              <a:schemeClr val="tx1"/>
            </a:solidFill>
            <a:round/>
            <a:headEnd/>
            <a:tailEnd/>
          </a:ln>
          <a:effectLst/>
        </p:spPr>
        <p:txBody>
          <a:bodyPr/>
          <a:lstStyle/>
          <a:p>
            <a:endParaRPr lang="en-GB"/>
          </a:p>
        </p:txBody>
      </p:sp>
      <p:sp>
        <p:nvSpPr>
          <p:cNvPr id="53271" name="Line 23"/>
          <p:cNvSpPr>
            <a:spLocks noChangeShapeType="1"/>
          </p:cNvSpPr>
          <p:nvPr/>
        </p:nvSpPr>
        <p:spPr bwMode="auto">
          <a:xfrm>
            <a:off x="1258888" y="2205038"/>
            <a:ext cx="5545137" cy="0"/>
          </a:xfrm>
          <a:prstGeom prst="line">
            <a:avLst/>
          </a:prstGeom>
          <a:noFill/>
          <a:ln w="9525">
            <a:solidFill>
              <a:schemeClr val="tx1"/>
            </a:solidFill>
            <a:round/>
            <a:headEnd/>
            <a:tailEnd/>
          </a:ln>
          <a:effectLst/>
        </p:spPr>
        <p:txBody>
          <a:bodyPr/>
          <a:lstStyle/>
          <a:p>
            <a:endParaRPr lang="en-GB"/>
          </a:p>
        </p:txBody>
      </p:sp>
      <p:sp>
        <p:nvSpPr>
          <p:cNvPr id="53272" name="Line 24"/>
          <p:cNvSpPr>
            <a:spLocks noChangeShapeType="1"/>
          </p:cNvSpPr>
          <p:nvPr/>
        </p:nvSpPr>
        <p:spPr bwMode="auto">
          <a:xfrm>
            <a:off x="1187450" y="1773238"/>
            <a:ext cx="5616575" cy="0"/>
          </a:xfrm>
          <a:prstGeom prst="line">
            <a:avLst/>
          </a:prstGeom>
          <a:noFill/>
          <a:ln w="9525">
            <a:solidFill>
              <a:schemeClr val="tx1"/>
            </a:solidFill>
            <a:round/>
            <a:headEnd/>
            <a:tailEnd/>
          </a:ln>
          <a:effectLst/>
        </p:spPr>
        <p:txBody>
          <a:bodyPr/>
          <a:lstStyle/>
          <a:p>
            <a:endParaRPr lang="en-GB"/>
          </a:p>
        </p:txBody>
      </p:sp>
      <p:sp>
        <p:nvSpPr>
          <p:cNvPr id="53273" name="Text Box 25"/>
          <p:cNvSpPr txBox="1">
            <a:spLocks noChangeArrowheads="1"/>
          </p:cNvSpPr>
          <p:nvPr/>
        </p:nvSpPr>
        <p:spPr bwMode="auto">
          <a:xfrm>
            <a:off x="1042988" y="5876925"/>
            <a:ext cx="5905500" cy="366713"/>
          </a:xfrm>
          <a:prstGeom prst="rect">
            <a:avLst/>
          </a:prstGeom>
          <a:noFill/>
          <a:ln w="9525">
            <a:noFill/>
            <a:miter lim="800000"/>
            <a:headEnd/>
            <a:tailEnd/>
          </a:ln>
          <a:effectLst/>
        </p:spPr>
        <p:txBody>
          <a:bodyPr>
            <a:spAutoFit/>
          </a:bodyPr>
          <a:lstStyle/>
          <a:p>
            <a:pPr>
              <a:spcBef>
                <a:spcPct val="50000"/>
              </a:spcBef>
            </a:pPr>
            <a:r>
              <a:rPr lang="en-GB">
                <a:solidFill>
                  <a:srgbClr val="FF3300"/>
                </a:solidFill>
                <a:latin typeface="Arial Black" pitchFamily="34" charset="0"/>
              </a:rPr>
              <a:t>The campsite is in grid square 23 73.</a:t>
            </a:r>
            <a:endParaRPr lang="en-US">
              <a:solidFill>
                <a:srgbClr val="FF3300"/>
              </a:solidFill>
              <a:latin typeface="Arial Black" pitchFamily="34" charset="0"/>
            </a:endParaRPr>
          </a:p>
        </p:txBody>
      </p:sp>
      <p:sp>
        <p:nvSpPr>
          <p:cNvPr id="53274" name="Rectangle 26"/>
          <p:cNvSpPr>
            <a:spLocks noChangeArrowheads="1"/>
          </p:cNvSpPr>
          <p:nvPr/>
        </p:nvSpPr>
        <p:spPr bwMode="auto">
          <a:xfrm>
            <a:off x="2195513" y="5373688"/>
            <a:ext cx="144462" cy="360362"/>
          </a:xfrm>
          <a:prstGeom prst="rect">
            <a:avLst/>
          </a:prstGeom>
          <a:solidFill>
            <a:schemeClr val="bg1"/>
          </a:solidFill>
          <a:ln w="9525">
            <a:noFill/>
            <a:miter lim="800000"/>
            <a:headEnd/>
            <a:tailEnd/>
          </a:ln>
          <a:effectLst/>
        </p:spPr>
        <p:txBody>
          <a:bodyPr wrap="none" anchor="ctr"/>
          <a:lstStyle/>
          <a:p>
            <a:endParaRPr lang="en-GB"/>
          </a:p>
        </p:txBody>
      </p:sp>
      <p:sp>
        <p:nvSpPr>
          <p:cNvPr id="53275" name="AutoShape 27">
            <a:hlinkClick r:id="" action="ppaction://hlinkshowjump?jump=nextslide" highlightClick="1"/>
          </p:cNvPr>
          <p:cNvSpPr>
            <a:spLocks noChangeArrowheads="1"/>
          </p:cNvSpPr>
          <p:nvPr/>
        </p:nvSpPr>
        <p:spPr bwMode="auto">
          <a:xfrm>
            <a:off x="7524750" y="5661025"/>
            <a:ext cx="1150938" cy="10080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53276" name="Rectangle 28"/>
          <p:cNvSpPr>
            <a:spLocks noGrp="1" noChangeArrowheads="1"/>
          </p:cNvSpPr>
          <p:nvPr>
            <p:ph type="title"/>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Did you get all those right?</a:t>
            </a:r>
            <a:endParaRPr lang="en-US"/>
          </a:p>
        </p:txBody>
      </p:sp>
      <p:sp>
        <p:nvSpPr>
          <p:cNvPr id="54275" name="Rectangle 3"/>
          <p:cNvSpPr>
            <a:spLocks noGrp="1" noChangeArrowheads="1"/>
          </p:cNvSpPr>
          <p:nvPr>
            <p:ph type="body" idx="1"/>
          </p:nvPr>
        </p:nvSpPr>
        <p:spPr/>
        <p:txBody>
          <a:bodyPr/>
          <a:lstStyle/>
          <a:p>
            <a:r>
              <a:rPr lang="en-GB" dirty="0"/>
              <a:t>Yes  click here to return to main menu and choose another skill</a:t>
            </a:r>
          </a:p>
          <a:p>
            <a:endParaRPr lang="en-GB" dirty="0"/>
          </a:p>
        </p:txBody>
      </p:sp>
      <p:sp>
        <p:nvSpPr>
          <p:cNvPr id="54276" name="AutoShape 4">
            <a:hlinkClick r:id="rId2" action="ppaction://hlinksldjump" highlightClick="1"/>
          </p:cNvPr>
          <p:cNvSpPr>
            <a:spLocks noChangeArrowheads="1"/>
          </p:cNvSpPr>
          <p:nvPr/>
        </p:nvSpPr>
        <p:spPr bwMode="auto">
          <a:xfrm>
            <a:off x="5364163" y="2133600"/>
            <a:ext cx="1079500" cy="1008063"/>
          </a:xfrm>
          <a:prstGeom prst="actionButtonHome">
            <a:avLst/>
          </a:prstGeom>
          <a:solidFill>
            <a:srgbClr val="FF0000"/>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4213" y="836613"/>
            <a:ext cx="7773987" cy="2619375"/>
          </a:xfrm>
        </p:spPr>
        <p:txBody>
          <a:bodyPr/>
          <a:lstStyle/>
          <a:p>
            <a:r>
              <a:rPr lang="en-GB" sz="4800" dirty="0"/>
              <a:t>Geography Revision</a:t>
            </a:r>
            <a:endParaRPr lang="en-US" sz="4800" dirty="0"/>
          </a:p>
        </p:txBody>
      </p:sp>
      <p:sp>
        <p:nvSpPr>
          <p:cNvPr id="17411" name="Rectangle 3"/>
          <p:cNvSpPr>
            <a:spLocks noGrp="1" noChangeArrowheads="1"/>
          </p:cNvSpPr>
          <p:nvPr>
            <p:ph type="subTitle" idx="1"/>
          </p:nvPr>
        </p:nvSpPr>
        <p:spPr>
          <a:xfrm>
            <a:off x="1331913" y="2565400"/>
            <a:ext cx="6400800" cy="1752600"/>
          </a:xfrm>
        </p:spPr>
        <p:txBody>
          <a:bodyPr/>
          <a:lstStyle/>
          <a:p>
            <a:r>
              <a:rPr lang="en-GB" sz="3600"/>
              <a:t>Map Skills Workshop</a:t>
            </a:r>
          </a:p>
          <a:p>
            <a:r>
              <a:rPr lang="en-GB" sz="2000"/>
              <a:t>Click on the skill you wish to practise </a:t>
            </a:r>
          </a:p>
          <a:p>
            <a:endParaRPr lang="en-GB" sz="2000"/>
          </a:p>
        </p:txBody>
      </p:sp>
      <p:sp>
        <p:nvSpPr>
          <p:cNvPr id="17412" name="Text Box 4"/>
          <p:cNvSpPr txBox="1">
            <a:spLocks noChangeArrowheads="1"/>
          </p:cNvSpPr>
          <p:nvPr/>
        </p:nvSpPr>
        <p:spPr bwMode="auto">
          <a:xfrm>
            <a:off x="1476375" y="3933825"/>
            <a:ext cx="2374900" cy="701675"/>
          </a:xfrm>
          <a:prstGeom prst="rect">
            <a:avLst/>
          </a:prstGeom>
          <a:solidFill>
            <a:srgbClr val="FF6600"/>
          </a:solidFill>
          <a:ln w="9525">
            <a:noFill/>
            <a:miter lim="800000"/>
            <a:headEnd/>
            <a:tailEnd/>
          </a:ln>
          <a:effectLst/>
        </p:spPr>
        <p:txBody>
          <a:bodyPr>
            <a:spAutoFit/>
          </a:bodyPr>
          <a:lstStyle/>
          <a:p>
            <a:pPr>
              <a:spcBef>
                <a:spcPct val="50000"/>
              </a:spcBef>
            </a:pPr>
            <a:r>
              <a:rPr lang="en-GB" sz="4000">
                <a:hlinkClick r:id="rId2" action="ppaction://hlinkpres?slideindex=1&amp;slidetitle="/>
              </a:rPr>
              <a:t>Contours</a:t>
            </a:r>
            <a:endParaRPr lang="en-US" sz="4000"/>
          </a:p>
        </p:txBody>
      </p:sp>
      <p:sp>
        <p:nvSpPr>
          <p:cNvPr id="17413" name="Text Box 5"/>
          <p:cNvSpPr txBox="1">
            <a:spLocks noChangeArrowheads="1"/>
          </p:cNvSpPr>
          <p:nvPr/>
        </p:nvSpPr>
        <p:spPr bwMode="auto">
          <a:xfrm>
            <a:off x="5651500" y="404813"/>
            <a:ext cx="3168650" cy="1311275"/>
          </a:xfrm>
          <a:prstGeom prst="rect">
            <a:avLst/>
          </a:prstGeom>
          <a:solidFill>
            <a:srgbClr val="FFCC00"/>
          </a:solidFill>
          <a:ln w="9525">
            <a:noFill/>
            <a:miter lim="800000"/>
            <a:headEnd/>
            <a:tailEnd/>
          </a:ln>
          <a:effectLst/>
        </p:spPr>
        <p:txBody>
          <a:bodyPr>
            <a:spAutoFit/>
          </a:bodyPr>
          <a:lstStyle/>
          <a:p>
            <a:pPr>
              <a:spcBef>
                <a:spcPct val="50000"/>
              </a:spcBef>
            </a:pPr>
            <a:r>
              <a:rPr lang="en-GB" sz="4000" dirty="0">
                <a:hlinkClick r:id="rId3" action="ppaction://hlinksldjump"/>
              </a:rPr>
              <a:t>4 figure grid references</a:t>
            </a:r>
            <a:endParaRPr lang="en-US" sz="4000" dirty="0"/>
          </a:p>
        </p:txBody>
      </p:sp>
      <p:sp>
        <p:nvSpPr>
          <p:cNvPr id="17414" name="Text Box 6"/>
          <p:cNvSpPr txBox="1">
            <a:spLocks noChangeArrowheads="1"/>
          </p:cNvSpPr>
          <p:nvPr/>
        </p:nvSpPr>
        <p:spPr bwMode="auto">
          <a:xfrm>
            <a:off x="250825" y="5157788"/>
            <a:ext cx="3024188" cy="1311275"/>
          </a:xfrm>
          <a:prstGeom prst="rect">
            <a:avLst/>
          </a:prstGeom>
          <a:solidFill>
            <a:srgbClr val="FFFF00"/>
          </a:solidFill>
          <a:ln w="9525">
            <a:noFill/>
            <a:miter lim="800000"/>
            <a:headEnd/>
            <a:tailEnd/>
          </a:ln>
          <a:effectLst/>
        </p:spPr>
        <p:txBody>
          <a:bodyPr>
            <a:spAutoFit/>
          </a:bodyPr>
          <a:lstStyle/>
          <a:p>
            <a:pPr>
              <a:spcBef>
                <a:spcPct val="50000"/>
              </a:spcBef>
            </a:pPr>
            <a:r>
              <a:rPr lang="en-GB" sz="4000">
                <a:hlinkClick r:id="rId4" action="ppaction://hlinkpres?slideindex=1&amp;slidetitle="/>
              </a:rPr>
              <a:t>6 figure grid references</a:t>
            </a:r>
            <a:endParaRPr lang="en-US" sz="4000"/>
          </a:p>
        </p:txBody>
      </p:sp>
      <p:sp>
        <p:nvSpPr>
          <p:cNvPr id="17415" name="Text Box 7"/>
          <p:cNvSpPr txBox="1">
            <a:spLocks noChangeArrowheads="1"/>
          </p:cNvSpPr>
          <p:nvPr/>
        </p:nvSpPr>
        <p:spPr bwMode="auto">
          <a:xfrm>
            <a:off x="5508625" y="5734050"/>
            <a:ext cx="3240088" cy="701675"/>
          </a:xfrm>
          <a:prstGeom prst="rect">
            <a:avLst/>
          </a:prstGeom>
          <a:solidFill>
            <a:srgbClr val="CC9900"/>
          </a:solidFill>
          <a:ln w="9525">
            <a:noFill/>
            <a:miter lim="800000"/>
            <a:headEnd/>
            <a:tailEnd/>
          </a:ln>
          <a:effectLst/>
        </p:spPr>
        <p:txBody>
          <a:bodyPr>
            <a:spAutoFit/>
          </a:bodyPr>
          <a:lstStyle/>
          <a:p>
            <a:pPr>
              <a:spcBef>
                <a:spcPct val="50000"/>
              </a:spcBef>
            </a:pPr>
            <a:r>
              <a:rPr lang="en-GB" sz="4000">
                <a:hlinkClick r:id="rId5" action="ppaction://hlinkpres?slideindex=1&amp;slidetitle="/>
              </a:rPr>
              <a:t>Map symbols</a:t>
            </a:r>
            <a:endParaRPr lang="en-US" sz="4000"/>
          </a:p>
        </p:txBody>
      </p:sp>
      <p:sp>
        <p:nvSpPr>
          <p:cNvPr id="17416" name="Text Box 8"/>
          <p:cNvSpPr txBox="1">
            <a:spLocks noChangeArrowheads="1"/>
          </p:cNvSpPr>
          <p:nvPr/>
        </p:nvSpPr>
        <p:spPr bwMode="auto">
          <a:xfrm>
            <a:off x="4932363" y="3789363"/>
            <a:ext cx="3313112" cy="1311275"/>
          </a:xfrm>
          <a:prstGeom prst="rect">
            <a:avLst/>
          </a:prstGeom>
          <a:solidFill>
            <a:srgbClr val="FFFF99"/>
          </a:solidFill>
          <a:ln w="9525">
            <a:noFill/>
            <a:miter lim="800000"/>
            <a:headEnd/>
            <a:tailEnd/>
          </a:ln>
          <a:effectLst/>
        </p:spPr>
        <p:txBody>
          <a:bodyPr>
            <a:spAutoFit/>
          </a:bodyPr>
          <a:lstStyle/>
          <a:p>
            <a:pPr>
              <a:spcBef>
                <a:spcPct val="50000"/>
              </a:spcBef>
            </a:pPr>
            <a:r>
              <a:rPr lang="en-GB" sz="4000">
                <a:solidFill>
                  <a:srgbClr val="CC9900"/>
                </a:solidFill>
                <a:hlinkClick r:id="rId6" action="ppaction://hlinkpres?slideindex=1&amp;slidetitle="/>
              </a:rPr>
              <a:t>Use of maps with photos</a:t>
            </a:r>
            <a:endParaRPr lang="en-US" sz="4000">
              <a:solidFill>
                <a:srgbClr val="CC9900"/>
              </a:solidFill>
            </a:endParaRPr>
          </a:p>
        </p:txBody>
      </p:sp>
      <p:sp>
        <p:nvSpPr>
          <p:cNvPr id="17417" name="Text Box 9"/>
          <p:cNvSpPr txBox="1">
            <a:spLocks noChangeArrowheads="1"/>
          </p:cNvSpPr>
          <p:nvPr/>
        </p:nvSpPr>
        <p:spPr bwMode="auto">
          <a:xfrm>
            <a:off x="827088" y="404813"/>
            <a:ext cx="2555875" cy="1311275"/>
          </a:xfrm>
          <a:prstGeom prst="rect">
            <a:avLst/>
          </a:prstGeom>
          <a:solidFill>
            <a:srgbClr val="FFCC99"/>
          </a:solidFill>
          <a:ln w="9525">
            <a:noFill/>
            <a:miter lim="800000"/>
            <a:headEnd/>
            <a:tailEnd/>
          </a:ln>
          <a:effectLst/>
        </p:spPr>
        <p:txBody>
          <a:bodyPr>
            <a:spAutoFit/>
          </a:bodyPr>
          <a:lstStyle/>
          <a:p>
            <a:pPr>
              <a:spcBef>
                <a:spcPct val="50000"/>
              </a:spcBef>
            </a:pPr>
            <a:r>
              <a:rPr lang="en-GB" sz="4000" dirty="0">
                <a:hlinkClick r:id="rId7" action="ppaction://hlinksldjump"/>
              </a:rPr>
              <a:t>Scale and Distance</a:t>
            </a:r>
            <a:endParaRPr lang="en-US" sz="4000"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6 Figure Grid References</a:t>
            </a:r>
            <a:endParaRPr lang="en-US"/>
          </a:p>
        </p:txBody>
      </p:sp>
      <p:sp>
        <p:nvSpPr>
          <p:cNvPr id="2051" name="Rectangle 3"/>
          <p:cNvSpPr>
            <a:spLocks noGrp="1" noChangeArrowheads="1"/>
          </p:cNvSpPr>
          <p:nvPr>
            <p:ph type="subTitle" idx="1"/>
          </p:nvPr>
        </p:nvSpPr>
        <p:spPr/>
        <p:txBody>
          <a:bodyPr/>
          <a:lstStyle/>
          <a:p>
            <a:endParaRPr lang="en-US"/>
          </a:p>
        </p:txBody>
      </p:sp>
      <p:sp>
        <p:nvSpPr>
          <p:cNvPr id="2052" name="AutoShape 4">
            <a:hlinkClick r:id="" action="ppaction://hlinkshowjump?jump=nextslide" highlightClick="1"/>
          </p:cNvPr>
          <p:cNvSpPr>
            <a:spLocks noChangeArrowheads="1"/>
          </p:cNvSpPr>
          <p:nvPr/>
        </p:nvSpPr>
        <p:spPr bwMode="auto">
          <a:xfrm>
            <a:off x="6300788" y="5229225"/>
            <a:ext cx="1439862" cy="1223963"/>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r>
              <a:rPr lang="en-GB"/>
              <a:t>It is useful to understand how to use 4 figure grid references before continuing on to look at 6 figure grid references.</a:t>
            </a:r>
          </a:p>
          <a:p>
            <a:r>
              <a:rPr lang="en-GB"/>
              <a:t>If wish to look at the 4 figure grid reference section please click here.</a:t>
            </a:r>
          </a:p>
          <a:p>
            <a:endParaRPr lang="en-GB"/>
          </a:p>
          <a:p>
            <a:r>
              <a:rPr lang="en-GB"/>
              <a:t>Otherwise click here to continue.</a:t>
            </a:r>
            <a:endParaRPr lang="en-US"/>
          </a:p>
        </p:txBody>
      </p:sp>
      <p:sp>
        <p:nvSpPr>
          <p:cNvPr id="5124" name="AutoShape 4">
            <a:hlinkClick r:id="rId2" action="ppaction://hlinksldjump" highlightClick="1"/>
          </p:cNvPr>
          <p:cNvSpPr>
            <a:spLocks noChangeArrowheads="1"/>
          </p:cNvSpPr>
          <p:nvPr/>
        </p:nvSpPr>
        <p:spPr bwMode="auto">
          <a:xfrm>
            <a:off x="5651500" y="3860800"/>
            <a:ext cx="792163" cy="792163"/>
          </a:xfrm>
          <a:prstGeom prst="actionButtonForwardNext">
            <a:avLst/>
          </a:prstGeom>
          <a:solidFill>
            <a:srgbClr val="FF0000"/>
          </a:solidFill>
          <a:ln w="9525">
            <a:noFill/>
            <a:miter lim="800000"/>
            <a:headEnd/>
            <a:tailEnd/>
          </a:ln>
          <a:effectLst/>
        </p:spPr>
        <p:txBody>
          <a:bodyPr wrap="none" anchor="ctr"/>
          <a:lstStyle/>
          <a:p>
            <a:endParaRPr lang="en-GB"/>
          </a:p>
        </p:txBody>
      </p:sp>
      <p:sp>
        <p:nvSpPr>
          <p:cNvPr id="5125" name="AutoShape 5">
            <a:hlinkClick r:id="" action="ppaction://hlinkshowjump?jump=nextslide" highlightClick="1"/>
          </p:cNvPr>
          <p:cNvSpPr>
            <a:spLocks noChangeArrowheads="1"/>
          </p:cNvSpPr>
          <p:nvPr/>
        </p:nvSpPr>
        <p:spPr bwMode="auto">
          <a:xfrm>
            <a:off x="5651500" y="5445125"/>
            <a:ext cx="865188" cy="936625"/>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7"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3">
                                            <p:txEl>
                                              <p:pRg st="0" end="0"/>
                                            </p:txEl>
                                          </p:spTgt>
                                        </p:tgtEl>
                                        <p:attrNameLst>
                                          <p:attrName>fill.type</p:attrName>
                                        </p:attrNameLst>
                                      </p:cBhvr>
                                      <p:to>
                                        <p:strVal val="solid"/>
                                      </p:to>
                                    </p:set>
                                  </p:childTnLst>
                                </p:cTn>
                              </p:par>
                            </p:childTnLst>
                          </p:cTn>
                        </p:par>
                        <p:par>
                          <p:cTn id="10" fill="hold">
                            <p:stCondLst>
                              <p:cond delay="4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5123">
                                            <p:txEl>
                                              <p:pRg st="1" end="1"/>
                                            </p:txEl>
                                          </p:spTgt>
                                        </p:tgtEl>
                                        <p:attrNameLst>
                                          <p:attrName>style.visibility</p:attrName>
                                        </p:attrNameLst>
                                      </p:cBhvr>
                                      <p:to>
                                        <p:strVal val="visible"/>
                                      </p:to>
                                    </p:set>
                                    <p:anim calcmode="discrete" valueType="clr">
                                      <p:cBhvr override="childStyle">
                                        <p:cTn id="13" dur="80"/>
                                        <p:tgtEl>
                                          <p:spTgt spid="51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5123">
                                            <p:txEl>
                                              <p:pRg st="1" end="1"/>
                                            </p:txEl>
                                          </p:spTgt>
                                        </p:tgtEl>
                                        <p:attrNameLst>
                                          <p:attrName>fill.type</p:attrName>
                                        </p:attrNameLst>
                                      </p:cBhvr>
                                      <p:to>
                                        <p:strVal val="solid"/>
                                      </p:to>
                                    </p:set>
                                  </p:childTnLst>
                                </p:cTn>
                              </p:par>
                            </p:childTnLst>
                          </p:cTn>
                        </p:par>
                        <p:par>
                          <p:cTn id="16" fill="hold">
                            <p:stCondLst>
                              <p:cond delay="6440"/>
                            </p:stCondLst>
                            <p:childTnLst>
                              <p:par>
                                <p:cTn id="17" presetID="1" presetClass="entr" presetSubtype="0" fill="hold" grpId="0" nodeType="after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par>
                          <p:cTn id="19" fill="hold">
                            <p:stCondLst>
                              <p:cond delay="644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5123">
                                            <p:txEl>
                                              <p:pRg st="3" end="3"/>
                                            </p:txEl>
                                          </p:spTgt>
                                        </p:tgtEl>
                                        <p:attrNameLst>
                                          <p:attrName>style.visibility</p:attrName>
                                        </p:attrNameLst>
                                      </p:cBhvr>
                                      <p:to>
                                        <p:strVal val="visible"/>
                                      </p:to>
                                    </p:set>
                                    <p:anim calcmode="discrete" valueType="clr">
                                      <p:cBhvr override="childStyle">
                                        <p:cTn id="22" dur="80"/>
                                        <p:tgtEl>
                                          <p:spTgt spid="51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12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5123">
                                            <p:txEl>
                                              <p:pRg st="3" end="3"/>
                                            </p:txEl>
                                          </p:spTgt>
                                        </p:tgtEl>
                                        <p:attrNameLst>
                                          <p:attrName>fill.type</p:attrName>
                                        </p:attrNameLst>
                                      </p:cBhvr>
                                      <p:to>
                                        <p:strVal val="solid"/>
                                      </p:to>
                                    </p:set>
                                  </p:childTnLst>
                                </p:cTn>
                              </p:par>
                            </p:childTnLst>
                          </p:cTn>
                        </p:par>
                        <p:par>
                          <p:cTn id="25" fill="hold">
                            <p:stCondLst>
                              <p:cond delay="7640"/>
                            </p:stCondLst>
                            <p:childTnLst>
                              <p:par>
                                <p:cTn id="26" presetID="1" presetClass="entr" presetSubtype="0" fill="hold" grpId="0" nodeType="afterEffect">
                                  <p:stCondLst>
                                    <p:cond delay="0"/>
                                  </p:stCondLst>
                                  <p:childTnLst>
                                    <p:set>
                                      <p:cBhvr>
                                        <p:cTn id="27"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pPr>
              <a:lnSpc>
                <a:spcPct val="90000"/>
              </a:lnSpc>
            </a:pPr>
            <a:r>
              <a:rPr lang="en-GB"/>
              <a:t>A four figure  reference will point you to  a square on the map.</a:t>
            </a:r>
          </a:p>
          <a:p>
            <a:pPr>
              <a:lnSpc>
                <a:spcPct val="90000"/>
              </a:lnSpc>
            </a:pPr>
            <a:r>
              <a:rPr lang="en-GB"/>
              <a:t>Six figure grid references are used to pin point a location within a square.</a:t>
            </a:r>
          </a:p>
          <a:p>
            <a:pPr>
              <a:lnSpc>
                <a:spcPct val="90000"/>
              </a:lnSpc>
            </a:pPr>
            <a:r>
              <a:rPr lang="en-GB"/>
              <a:t>It is important to be able to both find details given by a 6 figure grid reference as well as being able to work out the 6 figure grid reference for any point on the map.</a:t>
            </a:r>
            <a:endParaRPr lang="en-US"/>
          </a:p>
        </p:txBody>
      </p:sp>
      <p:sp>
        <p:nvSpPr>
          <p:cNvPr id="3076" name="AutoShape 4">
            <a:hlinkClick r:id="" action="ppaction://hlinkshowjump?jump=nextslide" highlightClick="1"/>
          </p:cNvPr>
          <p:cNvSpPr>
            <a:spLocks noChangeArrowheads="1"/>
          </p:cNvSpPr>
          <p:nvPr/>
        </p:nvSpPr>
        <p:spPr bwMode="auto">
          <a:xfrm>
            <a:off x="7164388" y="5805488"/>
            <a:ext cx="936625" cy="863600"/>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7"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5">
                                            <p:txEl>
                                              <p:pRg st="0" end="0"/>
                                            </p:txEl>
                                          </p:spTgt>
                                        </p:tgtEl>
                                        <p:attrNameLst>
                                          <p:attrName>fill.type</p:attrName>
                                        </p:attrNameLst>
                                      </p:cBhvr>
                                      <p:to>
                                        <p:strVal val="solid"/>
                                      </p:to>
                                    </p:set>
                                  </p:childTnLst>
                                </p:cTn>
                              </p:par>
                            </p:childTnLst>
                          </p:cTn>
                        </p:par>
                        <p:par>
                          <p:cTn id="10" fill="hold">
                            <p:stCondLst>
                              <p:cond delay="20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075">
                                            <p:txEl>
                                              <p:pRg st="1" end="1"/>
                                            </p:txEl>
                                          </p:spTgt>
                                        </p:tgtEl>
                                        <p:attrNameLst>
                                          <p:attrName>style.visibility</p:attrName>
                                        </p:attrNameLst>
                                      </p:cBhvr>
                                      <p:to>
                                        <p:strVal val="visible"/>
                                      </p:to>
                                    </p:set>
                                    <p:anim calcmode="discrete" valueType="clr">
                                      <p:cBhvr override="childStyle">
                                        <p:cTn id="13" dur="80"/>
                                        <p:tgtEl>
                                          <p:spTgt spid="30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7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075">
                                            <p:txEl>
                                              <p:pRg st="1" end="1"/>
                                            </p:txEl>
                                          </p:spTgt>
                                        </p:tgtEl>
                                        <p:attrNameLst>
                                          <p:attrName>fill.type</p:attrName>
                                        </p:attrNameLst>
                                      </p:cBhvr>
                                      <p:to>
                                        <p:strVal val="solid"/>
                                      </p:to>
                                    </p:set>
                                  </p:childTnLst>
                                </p:cTn>
                              </p:par>
                            </p:childTnLst>
                          </p:cTn>
                        </p:par>
                        <p:par>
                          <p:cTn id="16" fill="hold">
                            <p:stCondLst>
                              <p:cond delay="46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075">
                                            <p:txEl>
                                              <p:pRg st="2" end="2"/>
                                            </p:txEl>
                                          </p:spTgt>
                                        </p:tgtEl>
                                        <p:attrNameLst>
                                          <p:attrName>style.visibility</p:attrName>
                                        </p:attrNameLst>
                                      </p:cBhvr>
                                      <p:to>
                                        <p:strVal val="visible"/>
                                      </p:to>
                                    </p:set>
                                    <p:anim calcmode="discrete" valueType="clr">
                                      <p:cBhvr override="childStyle">
                                        <p:cTn id="19" dur="80"/>
                                        <p:tgtEl>
                                          <p:spTgt spid="30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7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075">
                                            <p:txEl>
                                              <p:pRg st="2" end="2"/>
                                            </p:txEl>
                                          </p:spTgt>
                                        </p:tgtEl>
                                        <p:attrNameLst>
                                          <p:attrName>fill.type</p:attrName>
                                        </p:attrNameLst>
                                      </p:cBhvr>
                                      <p:to>
                                        <p:strVal val="solid"/>
                                      </p:to>
                                    </p:set>
                                  </p:childTnLst>
                                </p:cTn>
                              </p:par>
                            </p:childTnLst>
                          </p:cTn>
                        </p:par>
                        <p:par>
                          <p:cTn id="22" fill="hold">
                            <p:stCondLst>
                              <p:cond delay="10040"/>
                            </p:stCondLst>
                            <p:childTnLst>
                              <p:par>
                                <p:cTn id="23" presetID="1" presetClass="entr" presetSubtype="0" fill="hold" grpId="0" nodeType="after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3200"/>
              <a:t>How to work out 6 figure grid references…</a:t>
            </a:r>
            <a:endParaRPr lang="en-US" sz="3200"/>
          </a:p>
        </p:txBody>
      </p:sp>
      <p:sp>
        <p:nvSpPr>
          <p:cNvPr id="4099" name="Rectangle 3"/>
          <p:cNvSpPr>
            <a:spLocks noGrp="1" noChangeArrowheads="1"/>
          </p:cNvSpPr>
          <p:nvPr>
            <p:ph type="body" sz="half" idx="1"/>
          </p:nvPr>
        </p:nvSpPr>
        <p:spPr/>
        <p:txBody>
          <a:bodyPr/>
          <a:lstStyle/>
          <a:p>
            <a:pPr>
              <a:lnSpc>
                <a:spcPct val="90000"/>
              </a:lnSpc>
            </a:pPr>
            <a:r>
              <a:rPr lang="en-GB" sz="2000"/>
              <a:t>Let us first look at how the 6 figure grid reference is made up.</a:t>
            </a:r>
          </a:p>
          <a:p>
            <a:pPr>
              <a:lnSpc>
                <a:spcPct val="90000"/>
              </a:lnSpc>
            </a:pPr>
            <a:endParaRPr lang="en-GB" sz="2000"/>
          </a:p>
          <a:p>
            <a:pPr>
              <a:lnSpc>
                <a:spcPct val="90000"/>
              </a:lnSpc>
            </a:pPr>
            <a:r>
              <a:rPr lang="en-GB" sz="2000"/>
              <a:t>Let us take </a:t>
            </a:r>
            <a:r>
              <a:rPr lang="en-GB" sz="2000">
                <a:solidFill>
                  <a:srgbClr val="FF3300"/>
                </a:solidFill>
              </a:rPr>
              <a:t>216 </a:t>
            </a:r>
            <a:r>
              <a:rPr lang="en-GB" sz="2000"/>
              <a:t> </a:t>
            </a:r>
            <a:r>
              <a:rPr lang="en-GB" sz="2000">
                <a:solidFill>
                  <a:srgbClr val="66FF33"/>
                </a:solidFill>
              </a:rPr>
              <a:t>322</a:t>
            </a:r>
            <a:r>
              <a:rPr lang="en-GB" sz="2000"/>
              <a:t> as an example.</a:t>
            </a:r>
          </a:p>
          <a:p>
            <a:pPr>
              <a:lnSpc>
                <a:spcPct val="90000"/>
              </a:lnSpc>
            </a:pPr>
            <a:endParaRPr lang="en-GB" sz="2000"/>
          </a:p>
          <a:p>
            <a:pPr>
              <a:lnSpc>
                <a:spcPct val="90000"/>
              </a:lnSpc>
            </a:pPr>
            <a:r>
              <a:rPr lang="en-GB" sz="2000">
                <a:solidFill>
                  <a:srgbClr val="FF3300"/>
                </a:solidFill>
              </a:rPr>
              <a:t>The first 3 figures  refer to the easting of the point (or the distance along the map) </a:t>
            </a:r>
          </a:p>
          <a:p>
            <a:pPr>
              <a:lnSpc>
                <a:spcPct val="90000"/>
              </a:lnSpc>
            </a:pPr>
            <a:r>
              <a:rPr lang="en-GB" sz="2000">
                <a:solidFill>
                  <a:srgbClr val="66FF33"/>
                </a:solidFill>
              </a:rPr>
              <a:t>While the second 3 figures refer to the northing of the point (or the distance up the map). </a:t>
            </a:r>
            <a:endParaRPr lang="en-US" sz="2000">
              <a:solidFill>
                <a:srgbClr val="66FF33"/>
              </a:solidFill>
            </a:endParaRPr>
          </a:p>
        </p:txBody>
      </p:sp>
      <p:sp>
        <p:nvSpPr>
          <p:cNvPr id="4102" name="Line 6"/>
          <p:cNvSpPr>
            <a:spLocks noChangeShapeType="1"/>
          </p:cNvSpPr>
          <p:nvPr/>
        </p:nvSpPr>
        <p:spPr bwMode="auto">
          <a:xfrm>
            <a:off x="5148263" y="4868863"/>
            <a:ext cx="3240087" cy="0"/>
          </a:xfrm>
          <a:prstGeom prst="line">
            <a:avLst/>
          </a:prstGeom>
          <a:noFill/>
          <a:ln w="28575">
            <a:solidFill>
              <a:srgbClr val="FF3300"/>
            </a:solidFill>
            <a:round/>
            <a:headEnd/>
            <a:tailEnd type="triangle" w="med" len="med"/>
          </a:ln>
          <a:effectLst/>
        </p:spPr>
        <p:txBody>
          <a:bodyPr/>
          <a:lstStyle/>
          <a:p>
            <a:endParaRPr lang="en-GB"/>
          </a:p>
        </p:txBody>
      </p:sp>
      <p:sp>
        <p:nvSpPr>
          <p:cNvPr id="4103" name="Line 7"/>
          <p:cNvSpPr>
            <a:spLocks noChangeShapeType="1"/>
          </p:cNvSpPr>
          <p:nvPr/>
        </p:nvSpPr>
        <p:spPr bwMode="auto">
          <a:xfrm flipV="1">
            <a:off x="4787900" y="1989138"/>
            <a:ext cx="0" cy="2447925"/>
          </a:xfrm>
          <a:prstGeom prst="line">
            <a:avLst/>
          </a:prstGeom>
          <a:noFill/>
          <a:ln w="28575">
            <a:solidFill>
              <a:srgbClr val="66FF33"/>
            </a:solidFill>
            <a:round/>
            <a:headEnd/>
            <a:tailEnd type="triangle" w="med" len="med"/>
          </a:ln>
          <a:effectLst/>
        </p:spPr>
        <p:txBody>
          <a:bodyPr/>
          <a:lstStyle/>
          <a:p>
            <a:endParaRPr lang="en-GB"/>
          </a:p>
        </p:txBody>
      </p:sp>
      <p:sp>
        <p:nvSpPr>
          <p:cNvPr id="4104" name="AutoShape 8">
            <a:hlinkClick r:id="" action="ppaction://hlinkshowjump?jump=nextslide" highlightClick="1"/>
          </p:cNvPr>
          <p:cNvSpPr>
            <a:spLocks noChangeArrowheads="1"/>
          </p:cNvSpPr>
          <p:nvPr/>
        </p:nvSpPr>
        <p:spPr bwMode="auto">
          <a:xfrm>
            <a:off x="7596188" y="5589588"/>
            <a:ext cx="863600" cy="719137"/>
          </a:xfrm>
          <a:prstGeom prst="actionButtonForwardNext">
            <a:avLst/>
          </a:prstGeom>
          <a:solidFill>
            <a:schemeClr val="accent1"/>
          </a:solidFill>
          <a:ln w="9525">
            <a:noFill/>
            <a:miter lim="800000"/>
            <a:headEnd/>
            <a:tailEnd/>
          </a:ln>
          <a:effectLst/>
        </p:spPr>
        <p:txBody>
          <a:bodyPr wrap="none" anchor="ctr"/>
          <a:lstStyle/>
          <a:p>
            <a:endParaRPr lang="en-GB"/>
          </a:p>
        </p:txBody>
      </p:sp>
      <p:pic>
        <p:nvPicPr>
          <p:cNvPr id="4106" name="Picture 10" descr="assessment_year7 002"/>
          <p:cNvPicPr>
            <a:picLocks noGrp="1" noChangeAspect="1" noChangeArrowheads="1"/>
          </p:cNvPicPr>
          <p:nvPr>
            <p:ph sz="half" idx="2"/>
          </p:nvPr>
        </p:nvPicPr>
        <p:blipFill>
          <a:blip r:embed="rId2" cstate="print"/>
          <a:srcRect l="28545" t="37215" r="37550" b="16626"/>
          <a:stretch>
            <a:fillRect/>
          </a:stretch>
        </p:blipFill>
        <p:spPr>
          <a:xfrm>
            <a:off x="4859338" y="1700213"/>
            <a:ext cx="4038600" cy="3028950"/>
          </a:xfrm>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4099">
                                            <p:txEl>
                                              <p:pRg st="0" end="0"/>
                                            </p:txEl>
                                          </p:spTgt>
                                        </p:tgtEl>
                                        <p:attrNameLst>
                                          <p:attrName>style.visibility</p:attrName>
                                        </p:attrNameLst>
                                      </p:cBhvr>
                                      <p:to>
                                        <p:strVal val="visible"/>
                                      </p:to>
                                    </p:set>
                                    <p:anim calcmode="discrete" valueType="clr">
                                      <p:cBhvr override="childStyle">
                                        <p:cTn id="10" dur="80"/>
                                        <p:tgtEl>
                                          <p:spTgt spid="40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099">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4099">
                                            <p:txEl>
                                              <p:pRg st="0" end="0"/>
                                            </p:txEl>
                                          </p:spTgt>
                                        </p:tgtEl>
                                        <p:attrNameLst>
                                          <p:attrName>fill.type</p:attrName>
                                        </p:attrNameLst>
                                      </p:cBhvr>
                                      <p:to>
                                        <p:strVal val="solid"/>
                                      </p:to>
                                    </p:set>
                                  </p:childTnLst>
                                </p:cTn>
                              </p:par>
                            </p:childTnLst>
                          </p:cTn>
                        </p:par>
                        <p:par>
                          <p:cTn id="13" fill="hold">
                            <p:stCondLst>
                              <p:cond delay="2080"/>
                            </p:stCondLst>
                            <p:childTnLst>
                              <p:par>
                                <p:cTn id="14" presetID="9" presetClass="entr" presetSubtype="0" fill="hold" nodeType="after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dissolve">
                                      <p:cBhvr>
                                        <p:cTn id="16" dur="500"/>
                                        <p:tgtEl>
                                          <p:spTgt spid="4106"/>
                                        </p:tgtEl>
                                      </p:cBhvr>
                                    </p:animEffect>
                                  </p:childTnLst>
                                </p:cTn>
                              </p:par>
                            </p:childTnLst>
                          </p:cTn>
                        </p:par>
                        <p:par>
                          <p:cTn id="17" fill="hold">
                            <p:stCondLst>
                              <p:cond delay="258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4099">
                                            <p:txEl>
                                              <p:pRg st="2" end="2"/>
                                            </p:txEl>
                                          </p:spTgt>
                                        </p:tgtEl>
                                        <p:attrNameLst>
                                          <p:attrName>style.visibility</p:attrName>
                                        </p:attrNameLst>
                                      </p:cBhvr>
                                      <p:to>
                                        <p:strVal val="visible"/>
                                      </p:to>
                                    </p:set>
                                    <p:anim calcmode="discrete" valueType="clr">
                                      <p:cBhvr override="childStyle">
                                        <p:cTn id="20" dur="80"/>
                                        <p:tgtEl>
                                          <p:spTgt spid="40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099">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4099">
                                            <p:txEl>
                                              <p:pRg st="2" end="2"/>
                                            </p:txEl>
                                          </p:spTgt>
                                        </p:tgtEl>
                                        <p:attrNameLst>
                                          <p:attrName>fill.type</p:attrName>
                                        </p:attrNameLst>
                                      </p:cBhvr>
                                      <p:to>
                                        <p:strVal val="solid"/>
                                      </p:to>
                                    </p:set>
                                  </p:childTnLst>
                                </p:cTn>
                              </p:par>
                            </p:childTnLst>
                          </p:cTn>
                        </p:par>
                        <p:par>
                          <p:cTn id="23" fill="hold">
                            <p:stCondLst>
                              <p:cond delay="37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4099">
                                            <p:txEl>
                                              <p:pRg st="4" end="4"/>
                                            </p:txEl>
                                          </p:spTgt>
                                        </p:tgtEl>
                                        <p:attrNameLst>
                                          <p:attrName>style.visibility</p:attrName>
                                        </p:attrNameLst>
                                      </p:cBhvr>
                                      <p:to>
                                        <p:strVal val="visible"/>
                                      </p:to>
                                    </p:set>
                                    <p:anim calcmode="discrete" valueType="clr">
                                      <p:cBhvr override="childStyle">
                                        <p:cTn id="26" dur="80"/>
                                        <p:tgtEl>
                                          <p:spTgt spid="40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099">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4099">
                                            <p:txEl>
                                              <p:pRg st="4" end="4"/>
                                            </p:txEl>
                                          </p:spTgt>
                                        </p:tgtEl>
                                        <p:attrNameLst>
                                          <p:attrName>fill.type</p:attrName>
                                        </p:attrNameLst>
                                      </p:cBhvr>
                                      <p:to>
                                        <p:strVal val="solid"/>
                                      </p:to>
                                    </p:set>
                                  </p:childTnLst>
                                </p:cTn>
                              </p:par>
                            </p:childTnLst>
                          </p:cTn>
                        </p:par>
                        <p:par>
                          <p:cTn id="29" fill="hold">
                            <p:stCondLst>
                              <p:cond delay="6500"/>
                            </p:stCondLst>
                            <p:childTnLst>
                              <p:par>
                                <p:cTn id="30" presetID="2" presetClass="entr" presetSubtype="8" fill="hold" grpId="0" nodeType="afterEffect">
                                  <p:stCondLst>
                                    <p:cond delay="0"/>
                                  </p:stCondLst>
                                  <p:childTnLst>
                                    <p:set>
                                      <p:cBhvr>
                                        <p:cTn id="31" dur="1" fill="hold">
                                          <p:stCondLst>
                                            <p:cond delay="0"/>
                                          </p:stCondLst>
                                        </p:cTn>
                                        <p:tgtEl>
                                          <p:spTgt spid="4102"/>
                                        </p:tgtEl>
                                        <p:attrNameLst>
                                          <p:attrName>style.visibility</p:attrName>
                                        </p:attrNameLst>
                                      </p:cBhvr>
                                      <p:to>
                                        <p:strVal val="visible"/>
                                      </p:to>
                                    </p:set>
                                    <p:anim calcmode="lin" valueType="num">
                                      <p:cBhvr additive="base">
                                        <p:cTn id="32" dur="500" fill="hold"/>
                                        <p:tgtEl>
                                          <p:spTgt spid="4102"/>
                                        </p:tgtEl>
                                        <p:attrNameLst>
                                          <p:attrName>ppt_x</p:attrName>
                                        </p:attrNameLst>
                                      </p:cBhvr>
                                      <p:tavLst>
                                        <p:tav tm="0">
                                          <p:val>
                                            <p:strVal val="0-#ppt_w/2"/>
                                          </p:val>
                                        </p:tav>
                                        <p:tav tm="100000">
                                          <p:val>
                                            <p:strVal val="#ppt_x"/>
                                          </p:val>
                                        </p:tav>
                                      </p:tavLst>
                                    </p:anim>
                                    <p:anim calcmode="lin" valueType="num">
                                      <p:cBhvr additive="base">
                                        <p:cTn id="33" dur="500" fill="hold"/>
                                        <p:tgtEl>
                                          <p:spTgt spid="4102"/>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4099">
                                            <p:txEl>
                                              <p:pRg st="5" end="5"/>
                                            </p:txEl>
                                          </p:spTgt>
                                        </p:tgtEl>
                                        <p:attrNameLst>
                                          <p:attrName>style.visibility</p:attrName>
                                        </p:attrNameLst>
                                      </p:cBhvr>
                                      <p:to>
                                        <p:strVal val="visible"/>
                                      </p:to>
                                    </p:set>
                                    <p:anim calcmode="discrete" valueType="clr">
                                      <p:cBhvr override="childStyle">
                                        <p:cTn id="37" dur="80"/>
                                        <p:tgtEl>
                                          <p:spTgt spid="409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099">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4099">
                                            <p:txEl>
                                              <p:pRg st="5" end="5"/>
                                            </p:txEl>
                                          </p:spTgt>
                                        </p:tgtEl>
                                        <p:attrNameLst>
                                          <p:attrName>fill.type</p:attrName>
                                        </p:attrNameLst>
                                      </p:cBhvr>
                                      <p:to>
                                        <p:strVal val="solid"/>
                                      </p:to>
                                    </p:set>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103"/>
                                        </p:tgtEl>
                                        <p:attrNameLst>
                                          <p:attrName>style.visibility</p:attrName>
                                        </p:attrNameLst>
                                      </p:cBhvr>
                                      <p:to>
                                        <p:strVal val="visible"/>
                                      </p:to>
                                    </p:set>
                                    <p:anim calcmode="lin" valueType="num">
                                      <p:cBhvr additive="base">
                                        <p:cTn id="43" dur="500" fill="hold"/>
                                        <p:tgtEl>
                                          <p:spTgt spid="4103"/>
                                        </p:tgtEl>
                                        <p:attrNameLst>
                                          <p:attrName>ppt_x</p:attrName>
                                        </p:attrNameLst>
                                      </p:cBhvr>
                                      <p:tavLst>
                                        <p:tav tm="0">
                                          <p:val>
                                            <p:strVal val="#ppt_x"/>
                                          </p:val>
                                        </p:tav>
                                        <p:tav tm="100000">
                                          <p:val>
                                            <p:strVal val="#ppt_x"/>
                                          </p:val>
                                        </p:tav>
                                      </p:tavLst>
                                    </p:anim>
                                    <p:anim calcmode="lin" valueType="num">
                                      <p:cBhvr additive="base">
                                        <p:cTn id="44" dur="500" fill="hold"/>
                                        <p:tgtEl>
                                          <p:spTgt spid="4103"/>
                                        </p:tgtEl>
                                        <p:attrNameLst>
                                          <p:attrName>ppt_y</p:attrName>
                                        </p:attrNameLst>
                                      </p:cBhvr>
                                      <p:tavLst>
                                        <p:tav tm="0">
                                          <p:val>
                                            <p:strVal val="1+#ppt_h/2"/>
                                          </p:val>
                                        </p:tav>
                                        <p:tav tm="100000">
                                          <p:val>
                                            <p:strVal val="#ppt_y"/>
                                          </p:val>
                                        </p:tav>
                                      </p:tavLst>
                                    </p:anim>
                                  </p:childTnLst>
                                </p:cTn>
                              </p:par>
                            </p:childTnLst>
                          </p:cTn>
                        </p:par>
                        <p:par>
                          <p:cTn id="45" fill="hold">
                            <p:stCondLst>
                              <p:cond delay="10500"/>
                            </p:stCondLst>
                            <p:childTnLst>
                              <p:par>
                                <p:cTn id="46" presetID="9" presetClass="entr" presetSubtype="0" fill="hold" nodeType="afterEffect">
                                  <p:stCondLst>
                                    <p:cond delay="0"/>
                                  </p:stCondLst>
                                  <p:childTnLst>
                                    <p:set>
                                      <p:cBhvr>
                                        <p:cTn id="47" dur="1" fill="hold">
                                          <p:stCondLst>
                                            <p:cond delay="0"/>
                                          </p:stCondLst>
                                        </p:cTn>
                                        <p:tgtEl>
                                          <p:spTgt spid="4106"/>
                                        </p:tgtEl>
                                        <p:attrNameLst>
                                          <p:attrName>style.visibility</p:attrName>
                                        </p:attrNameLst>
                                      </p:cBhvr>
                                      <p:to>
                                        <p:strVal val="visible"/>
                                      </p:to>
                                    </p:set>
                                    <p:animEffect transition="in" filter="dissolve">
                                      <p:cBhvr>
                                        <p:cTn id="48" dur="500"/>
                                        <p:tgtEl>
                                          <p:spTgt spid="4106"/>
                                        </p:tgtEl>
                                      </p:cBhvr>
                                    </p:animEffect>
                                  </p:child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2" grpId="0" animBg="1"/>
      <p:bldP spid="4103" grpId="0" animBg="1"/>
      <p:bldP spid="41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71450"/>
            <a:ext cx="8229600" cy="1143000"/>
          </a:xfrm>
        </p:spPr>
        <p:txBody>
          <a:bodyPr/>
          <a:lstStyle/>
          <a:p>
            <a:r>
              <a:rPr lang="en-GB" sz="3200"/>
              <a:t>Looking at our number </a:t>
            </a:r>
            <a:r>
              <a:rPr lang="en-GB" sz="3200">
                <a:solidFill>
                  <a:srgbClr val="FF3300"/>
                </a:solidFill>
              </a:rPr>
              <a:t>21</a:t>
            </a:r>
            <a:r>
              <a:rPr lang="en-GB" sz="3200"/>
              <a:t>6  </a:t>
            </a:r>
            <a:r>
              <a:rPr lang="en-GB" sz="3200">
                <a:solidFill>
                  <a:srgbClr val="66FF33"/>
                </a:solidFill>
              </a:rPr>
              <a:t>32</a:t>
            </a:r>
            <a:r>
              <a:rPr lang="en-GB" sz="3200"/>
              <a:t>2</a:t>
            </a:r>
            <a:endParaRPr lang="en-US" sz="3200"/>
          </a:p>
        </p:txBody>
      </p:sp>
      <p:sp>
        <p:nvSpPr>
          <p:cNvPr id="7172" name="Text Box 4"/>
          <p:cNvSpPr txBox="1">
            <a:spLocks noChangeArrowheads="1"/>
          </p:cNvSpPr>
          <p:nvPr/>
        </p:nvSpPr>
        <p:spPr bwMode="auto">
          <a:xfrm>
            <a:off x="323850" y="4868863"/>
            <a:ext cx="8280400" cy="779462"/>
          </a:xfrm>
          <a:prstGeom prst="rect">
            <a:avLst/>
          </a:prstGeom>
          <a:noFill/>
          <a:ln w="9525">
            <a:noFill/>
            <a:miter lim="800000"/>
            <a:headEnd/>
            <a:tailEnd/>
          </a:ln>
          <a:effectLst/>
        </p:spPr>
        <p:txBody>
          <a:bodyPr>
            <a:spAutoFit/>
          </a:bodyPr>
          <a:lstStyle/>
          <a:p>
            <a:pPr>
              <a:spcBef>
                <a:spcPct val="50000"/>
              </a:spcBef>
            </a:pPr>
            <a:r>
              <a:rPr lang="en-GB">
                <a:solidFill>
                  <a:srgbClr val="FF3300"/>
                </a:solidFill>
              </a:rPr>
              <a:t>216 is the Easting.</a:t>
            </a:r>
          </a:p>
          <a:p>
            <a:pPr>
              <a:spcBef>
                <a:spcPct val="50000"/>
              </a:spcBef>
            </a:pPr>
            <a:r>
              <a:rPr lang="en-GB">
                <a:solidFill>
                  <a:srgbClr val="FF3300"/>
                </a:solidFill>
              </a:rPr>
              <a:t>21 is the grid line and </a:t>
            </a:r>
            <a:r>
              <a:rPr lang="en-GB" b="1">
                <a:solidFill>
                  <a:srgbClr val="FF3300"/>
                </a:solidFill>
              </a:rPr>
              <a:t>6</a:t>
            </a:r>
            <a:r>
              <a:rPr lang="en-GB">
                <a:solidFill>
                  <a:srgbClr val="FF3300"/>
                </a:solidFill>
              </a:rPr>
              <a:t> is the number of tenths along towards the next grid line.</a:t>
            </a:r>
            <a:endParaRPr lang="en-US">
              <a:solidFill>
                <a:srgbClr val="FF3300"/>
              </a:solidFill>
            </a:endParaRPr>
          </a:p>
        </p:txBody>
      </p:sp>
      <p:sp>
        <p:nvSpPr>
          <p:cNvPr id="7174" name="Text Box 6"/>
          <p:cNvSpPr txBox="1">
            <a:spLocks noChangeArrowheads="1"/>
          </p:cNvSpPr>
          <p:nvPr/>
        </p:nvSpPr>
        <p:spPr bwMode="auto">
          <a:xfrm>
            <a:off x="395288" y="5803900"/>
            <a:ext cx="8280400" cy="1054100"/>
          </a:xfrm>
          <a:prstGeom prst="rect">
            <a:avLst/>
          </a:prstGeom>
          <a:noFill/>
          <a:ln w="9525">
            <a:noFill/>
            <a:miter lim="800000"/>
            <a:headEnd/>
            <a:tailEnd/>
          </a:ln>
          <a:effectLst/>
        </p:spPr>
        <p:txBody>
          <a:bodyPr>
            <a:spAutoFit/>
          </a:bodyPr>
          <a:lstStyle/>
          <a:p>
            <a:r>
              <a:rPr lang="en-GB">
                <a:solidFill>
                  <a:srgbClr val="66FF33"/>
                </a:solidFill>
              </a:rPr>
              <a:t>322 is the Northing.</a:t>
            </a:r>
          </a:p>
          <a:p>
            <a:r>
              <a:rPr lang="en-GB">
                <a:solidFill>
                  <a:srgbClr val="66FF33"/>
                </a:solidFill>
              </a:rPr>
              <a:t>32 is the grid line and </a:t>
            </a:r>
            <a:r>
              <a:rPr lang="en-GB" b="1">
                <a:solidFill>
                  <a:srgbClr val="66FF33"/>
                </a:solidFill>
              </a:rPr>
              <a:t>2</a:t>
            </a:r>
            <a:r>
              <a:rPr lang="en-GB">
                <a:solidFill>
                  <a:srgbClr val="66FF33"/>
                </a:solidFill>
              </a:rPr>
              <a:t> is the number of tenths along towards the next grid line.</a:t>
            </a:r>
            <a:endParaRPr lang="en-US">
              <a:solidFill>
                <a:srgbClr val="66FF33"/>
              </a:solidFill>
            </a:endParaRPr>
          </a:p>
          <a:p>
            <a:pPr>
              <a:spcBef>
                <a:spcPct val="50000"/>
              </a:spcBef>
            </a:pPr>
            <a:endParaRPr lang="en-US">
              <a:solidFill>
                <a:srgbClr val="66FF33"/>
              </a:solidFill>
            </a:endParaRPr>
          </a:p>
        </p:txBody>
      </p:sp>
      <p:sp>
        <p:nvSpPr>
          <p:cNvPr id="7175" name="Text Box 7"/>
          <p:cNvSpPr txBox="1">
            <a:spLocks noChangeArrowheads="1"/>
          </p:cNvSpPr>
          <p:nvPr/>
        </p:nvSpPr>
        <p:spPr bwMode="auto">
          <a:xfrm>
            <a:off x="179388" y="692150"/>
            <a:ext cx="8712200" cy="1192213"/>
          </a:xfrm>
          <a:prstGeom prst="rect">
            <a:avLst/>
          </a:prstGeom>
          <a:noFill/>
          <a:ln w="9525">
            <a:noFill/>
            <a:miter lim="800000"/>
            <a:headEnd/>
            <a:tailEnd/>
          </a:ln>
          <a:effectLst/>
        </p:spPr>
        <p:txBody>
          <a:bodyPr>
            <a:spAutoFit/>
          </a:bodyPr>
          <a:lstStyle/>
          <a:p>
            <a:pPr>
              <a:spcBef>
                <a:spcPct val="50000"/>
              </a:spcBef>
            </a:pPr>
            <a:r>
              <a:rPr lang="en-GB"/>
              <a:t>Start by working out the basic Easting and Northing as you would for a 4 figure </a:t>
            </a:r>
          </a:p>
          <a:p>
            <a:pPr>
              <a:spcBef>
                <a:spcPct val="50000"/>
              </a:spcBef>
            </a:pPr>
            <a:r>
              <a:rPr lang="en-GB"/>
              <a:t>grid reference using only the first 2 easting values and the first 2 northing values.</a:t>
            </a:r>
          </a:p>
          <a:p>
            <a:pPr>
              <a:spcBef>
                <a:spcPct val="50000"/>
              </a:spcBef>
            </a:pPr>
            <a:r>
              <a:rPr lang="en-GB"/>
              <a:t>Then imagine that grid square divided into tenths.</a:t>
            </a:r>
            <a:endParaRPr lang="en-US"/>
          </a:p>
        </p:txBody>
      </p:sp>
      <p:pic>
        <p:nvPicPr>
          <p:cNvPr id="7176" name="Picture 8" descr="assessment_year7 002"/>
          <p:cNvPicPr>
            <a:picLocks noChangeAspect="1" noChangeArrowheads="1"/>
          </p:cNvPicPr>
          <p:nvPr>
            <p:ph idx="1"/>
          </p:nvPr>
        </p:nvPicPr>
        <p:blipFill>
          <a:blip r:embed="rId2" cstate="print"/>
          <a:srcRect l="28545" t="37215" r="37550" b="16626"/>
          <a:stretch>
            <a:fillRect/>
          </a:stretch>
        </p:blipFill>
        <p:spPr>
          <a:xfrm>
            <a:off x="2484438" y="1916113"/>
            <a:ext cx="2879725" cy="2965450"/>
          </a:xfrm>
          <a:noFill/>
          <a:ln/>
        </p:spPr>
      </p:pic>
      <p:sp>
        <p:nvSpPr>
          <p:cNvPr id="7178" name="Line 10"/>
          <p:cNvSpPr>
            <a:spLocks noChangeShapeType="1"/>
          </p:cNvSpPr>
          <p:nvPr/>
        </p:nvSpPr>
        <p:spPr bwMode="auto">
          <a:xfrm>
            <a:off x="2843213" y="4797425"/>
            <a:ext cx="792162" cy="0"/>
          </a:xfrm>
          <a:prstGeom prst="line">
            <a:avLst/>
          </a:prstGeom>
          <a:noFill/>
          <a:ln w="28575">
            <a:solidFill>
              <a:srgbClr val="FF3300"/>
            </a:solidFill>
            <a:round/>
            <a:headEnd/>
            <a:tailEnd type="triangle" w="med" len="med"/>
          </a:ln>
          <a:effectLst/>
        </p:spPr>
        <p:txBody>
          <a:bodyPr/>
          <a:lstStyle/>
          <a:p>
            <a:endParaRPr lang="en-GB"/>
          </a:p>
        </p:txBody>
      </p:sp>
      <p:sp>
        <p:nvSpPr>
          <p:cNvPr id="7179" name="Line 11"/>
          <p:cNvSpPr>
            <a:spLocks noChangeShapeType="1"/>
          </p:cNvSpPr>
          <p:nvPr/>
        </p:nvSpPr>
        <p:spPr bwMode="auto">
          <a:xfrm flipV="1">
            <a:off x="3635375" y="2924175"/>
            <a:ext cx="0" cy="1728788"/>
          </a:xfrm>
          <a:prstGeom prst="line">
            <a:avLst/>
          </a:prstGeom>
          <a:noFill/>
          <a:ln w="28575">
            <a:solidFill>
              <a:srgbClr val="66FF33"/>
            </a:solidFill>
            <a:round/>
            <a:headEnd/>
            <a:tailEnd type="triangle" w="med" len="med"/>
          </a:ln>
          <a:effectLst/>
        </p:spPr>
        <p:txBody>
          <a:bodyPr/>
          <a:lstStyle/>
          <a:p>
            <a:endParaRPr lang="en-GB"/>
          </a:p>
        </p:txBody>
      </p:sp>
      <p:sp>
        <p:nvSpPr>
          <p:cNvPr id="7180" name="Rectangle 12"/>
          <p:cNvSpPr>
            <a:spLocks noChangeArrowheads="1"/>
          </p:cNvSpPr>
          <p:nvPr/>
        </p:nvSpPr>
        <p:spPr bwMode="auto">
          <a:xfrm>
            <a:off x="3635375" y="2133600"/>
            <a:ext cx="792163" cy="790575"/>
          </a:xfrm>
          <a:prstGeom prst="rect">
            <a:avLst/>
          </a:prstGeom>
          <a:solidFill>
            <a:srgbClr val="FFFF99">
              <a:alpha val="49001"/>
            </a:srgbClr>
          </a:solidFill>
          <a:ln w="9525">
            <a:solidFill>
              <a:srgbClr val="FFFF99"/>
            </a:solidFill>
            <a:miter lim="800000"/>
            <a:headEnd/>
            <a:tailEnd/>
          </a:ln>
          <a:effectLst/>
        </p:spPr>
        <p:txBody>
          <a:bodyPr wrap="none" anchor="ctr"/>
          <a:lstStyle/>
          <a:p>
            <a:endParaRPr lang="en-GB"/>
          </a:p>
        </p:txBody>
      </p:sp>
      <p:sp>
        <p:nvSpPr>
          <p:cNvPr id="7181" name="Line 13"/>
          <p:cNvSpPr>
            <a:spLocks noChangeShapeType="1"/>
          </p:cNvSpPr>
          <p:nvPr/>
        </p:nvSpPr>
        <p:spPr bwMode="auto">
          <a:xfrm>
            <a:off x="3635375" y="2924175"/>
            <a:ext cx="576263" cy="0"/>
          </a:xfrm>
          <a:prstGeom prst="line">
            <a:avLst/>
          </a:prstGeom>
          <a:noFill/>
          <a:ln w="28575">
            <a:solidFill>
              <a:srgbClr val="FF3300"/>
            </a:solidFill>
            <a:round/>
            <a:headEnd/>
            <a:tailEnd type="triangle" w="med" len="med"/>
          </a:ln>
          <a:effectLst/>
        </p:spPr>
        <p:txBody>
          <a:bodyPr/>
          <a:lstStyle/>
          <a:p>
            <a:endParaRPr lang="en-GB"/>
          </a:p>
        </p:txBody>
      </p:sp>
      <p:sp>
        <p:nvSpPr>
          <p:cNvPr id="7182" name="Line 14"/>
          <p:cNvSpPr>
            <a:spLocks noChangeShapeType="1"/>
          </p:cNvSpPr>
          <p:nvPr/>
        </p:nvSpPr>
        <p:spPr bwMode="auto">
          <a:xfrm flipV="1">
            <a:off x="4140200" y="2708275"/>
            <a:ext cx="0" cy="144463"/>
          </a:xfrm>
          <a:prstGeom prst="line">
            <a:avLst/>
          </a:prstGeom>
          <a:noFill/>
          <a:ln w="28575">
            <a:solidFill>
              <a:srgbClr val="66FF33"/>
            </a:solidFill>
            <a:round/>
            <a:headEnd/>
            <a:tailEnd type="triangle" w="med" len="med"/>
          </a:ln>
          <a:effectLst/>
        </p:spPr>
        <p:txBody>
          <a:bodyPr/>
          <a:lstStyle/>
          <a:p>
            <a:endParaRPr lang="en-GB"/>
          </a:p>
        </p:txBody>
      </p:sp>
      <p:sp>
        <p:nvSpPr>
          <p:cNvPr id="7183" name="AutoShape 15">
            <a:hlinkClick r:id="" action="ppaction://hlinkshowjump?jump=nextslide" highlightClick="1"/>
          </p:cNvPr>
          <p:cNvSpPr>
            <a:spLocks noChangeArrowheads="1"/>
          </p:cNvSpPr>
          <p:nvPr/>
        </p:nvSpPr>
        <p:spPr bwMode="auto">
          <a:xfrm>
            <a:off x="8243888" y="4365625"/>
            <a:ext cx="649287" cy="647700"/>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dissolve">
                                      <p:cBhvr>
                                        <p:cTn id="10" dur="500"/>
                                        <p:tgtEl>
                                          <p:spTgt spid="7176"/>
                                        </p:tgtEl>
                                      </p:cBhvr>
                                    </p:animEffect>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7175">
                                            <p:txEl>
                                              <p:pRg st="0" end="0"/>
                                            </p:txEl>
                                          </p:spTgt>
                                        </p:tgtEl>
                                        <p:attrNameLst>
                                          <p:attrName>style.visibility</p:attrName>
                                        </p:attrNameLst>
                                      </p:cBhvr>
                                      <p:to>
                                        <p:strVal val="visible"/>
                                      </p:to>
                                    </p:set>
                                    <p:anim calcmode="discrete" valueType="clr">
                                      <p:cBhvr override="childStyle">
                                        <p:cTn id="14" dur="80"/>
                                        <p:tgtEl>
                                          <p:spTgt spid="71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175">
                                            <p:txEl>
                                              <p:pRg st="0" end="0"/>
                                            </p:txEl>
                                          </p:spTgt>
                                        </p:tgtEl>
                                        <p:attrNameLst>
                                          <p:attrName>fill.type</p:attrName>
                                        </p:attrNameLst>
                                      </p:cBhvr>
                                      <p:to>
                                        <p:strVal val="solid"/>
                                      </p:to>
                                    </p:set>
                                  </p:childTnLst>
                                </p:cTn>
                              </p:par>
                            </p:childTnLst>
                          </p:cTn>
                        </p:par>
                        <p:par>
                          <p:cTn id="17" fill="hold">
                            <p:stCondLst>
                              <p:cond delay="31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7175">
                                            <p:txEl>
                                              <p:pRg st="1" end="1"/>
                                            </p:txEl>
                                          </p:spTgt>
                                        </p:tgtEl>
                                        <p:attrNameLst>
                                          <p:attrName>style.visibility</p:attrName>
                                        </p:attrNameLst>
                                      </p:cBhvr>
                                      <p:to>
                                        <p:strVal val="visible"/>
                                      </p:to>
                                    </p:set>
                                    <p:anim calcmode="discrete" valueType="clr">
                                      <p:cBhvr override="childStyle">
                                        <p:cTn id="20" dur="80"/>
                                        <p:tgtEl>
                                          <p:spTgt spid="71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175">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175">
                                            <p:txEl>
                                              <p:pRg st="1" end="1"/>
                                            </p:txEl>
                                          </p:spTgt>
                                        </p:tgtEl>
                                        <p:attrNameLst>
                                          <p:attrName>fill.type</p:attrName>
                                        </p:attrNameLst>
                                      </p:cBhvr>
                                      <p:to>
                                        <p:strVal val="solid"/>
                                      </p:to>
                                    </p:set>
                                  </p:childTnLst>
                                </p:cTn>
                              </p:par>
                            </p:childTnLst>
                          </p:cTn>
                        </p:par>
                        <p:par>
                          <p:cTn id="23" fill="hold">
                            <p:stCondLst>
                              <p:cond delay="5980"/>
                            </p:stCondLst>
                            <p:childTnLst>
                              <p:par>
                                <p:cTn id="24" presetID="2" presetClass="entr" presetSubtype="8" fill="hold" grpId="0" nodeType="afterEffect">
                                  <p:stCondLst>
                                    <p:cond delay="0"/>
                                  </p:stCondLst>
                                  <p:childTnLst>
                                    <p:set>
                                      <p:cBhvr>
                                        <p:cTn id="25" dur="1" fill="hold">
                                          <p:stCondLst>
                                            <p:cond delay="0"/>
                                          </p:stCondLst>
                                        </p:cTn>
                                        <p:tgtEl>
                                          <p:spTgt spid="7178"/>
                                        </p:tgtEl>
                                        <p:attrNameLst>
                                          <p:attrName>style.visibility</p:attrName>
                                        </p:attrNameLst>
                                      </p:cBhvr>
                                      <p:to>
                                        <p:strVal val="visible"/>
                                      </p:to>
                                    </p:set>
                                    <p:anim calcmode="lin" valueType="num">
                                      <p:cBhvr additive="base">
                                        <p:cTn id="26" dur="500" fill="hold"/>
                                        <p:tgtEl>
                                          <p:spTgt spid="7178"/>
                                        </p:tgtEl>
                                        <p:attrNameLst>
                                          <p:attrName>ppt_x</p:attrName>
                                        </p:attrNameLst>
                                      </p:cBhvr>
                                      <p:tavLst>
                                        <p:tav tm="0">
                                          <p:val>
                                            <p:strVal val="0-#ppt_w/2"/>
                                          </p:val>
                                        </p:tav>
                                        <p:tav tm="100000">
                                          <p:val>
                                            <p:strVal val="#ppt_x"/>
                                          </p:val>
                                        </p:tav>
                                      </p:tavLst>
                                    </p:anim>
                                    <p:anim calcmode="lin" valueType="num">
                                      <p:cBhvr additive="base">
                                        <p:cTn id="27" dur="500" fill="hold"/>
                                        <p:tgtEl>
                                          <p:spTgt spid="7178"/>
                                        </p:tgtEl>
                                        <p:attrNameLst>
                                          <p:attrName>ppt_y</p:attrName>
                                        </p:attrNameLst>
                                      </p:cBhvr>
                                      <p:tavLst>
                                        <p:tav tm="0">
                                          <p:val>
                                            <p:strVal val="#ppt_y"/>
                                          </p:val>
                                        </p:tav>
                                        <p:tav tm="100000">
                                          <p:val>
                                            <p:strVal val="#ppt_y"/>
                                          </p:val>
                                        </p:tav>
                                      </p:tavLst>
                                    </p:anim>
                                  </p:childTnLst>
                                </p:cTn>
                              </p:par>
                            </p:childTnLst>
                          </p:cTn>
                        </p:par>
                        <p:par>
                          <p:cTn id="28" fill="hold">
                            <p:stCondLst>
                              <p:cond delay="6480"/>
                            </p:stCondLst>
                            <p:childTnLst>
                              <p:par>
                                <p:cTn id="29" presetID="2" presetClass="entr" presetSubtype="4" fill="hold" grpId="0" nodeType="afterEffect">
                                  <p:stCondLst>
                                    <p:cond delay="0"/>
                                  </p:stCondLst>
                                  <p:childTnLst>
                                    <p:set>
                                      <p:cBhvr>
                                        <p:cTn id="30" dur="1" fill="hold">
                                          <p:stCondLst>
                                            <p:cond delay="0"/>
                                          </p:stCondLst>
                                        </p:cTn>
                                        <p:tgtEl>
                                          <p:spTgt spid="7179"/>
                                        </p:tgtEl>
                                        <p:attrNameLst>
                                          <p:attrName>style.visibility</p:attrName>
                                        </p:attrNameLst>
                                      </p:cBhvr>
                                      <p:to>
                                        <p:strVal val="visible"/>
                                      </p:to>
                                    </p:set>
                                    <p:anim calcmode="lin" valueType="num">
                                      <p:cBhvr additive="base">
                                        <p:cTn id="31" dur="500" fill="hold"/>
                                        <p:tgtEl>
                                          <p:spTgt spid="7179"/>
                                        </p:tgtEl>
                                        <p:attrNameLst>
                                          <p:attrName>ppt_x</p:attrName>
                                        </p:attrNameLst>
                                      </p:cBhvr>
                                      <p:tavLst>
                                        <p:tav tm="0">
                                          <p:val>
                                            <p:strVal val="#ppt_x"/>
                                          </p:val>
                                        </p:tav>
                                        <p:tav tm="100000">
                                          <p:val>
                                            <p:strVal val="#ppt_x"/>
                                          </p:val>
                                        </p:tav>
                                      </p:tavLst>
                                    </p:anim>
                                    <p:anim calcmode="lin" valueType="num">
                                      <p:cBhvr additive="base">
                                        <p:cTn id="32" dur="500" fill="hold"/>
                                        <p:tgtEl>
                                          <p:spTgt spid="7179"/>
                                        </p:tgtEl>
                                        <p:attrNameLst>
                                          <p:attrName>ppt_y</p:attrName>
                                        </p:attrNameLst>
                                      </p:cBhvr>
                                      <p:tavLst>
                                        <p:tav tm="0">
                                          <p:val>
                                            <p:strVal val="1+#ppt_h/2"/>
                                          </p:val>
                                        </p:tav>
                                        <p:tav tm="100000">
                                          <p:val>
                                            <p:strVal val="#ppt_y"/>
                                          </p:val>
                                        </p:tav>
                                      </p:tavLst>
                                    </p:anim>
                                  </p:childTnLst>
                                </p:cTn>
                              </p:par>
                            </p:childTnLst>
                          </p:cTn>
                        </p:par>
                        <p:par>
                          <p:cTn id="33" fill="hold">
                            <p:stCondLst>
                              <p:cond delay="6980"/>
                            </p:stCondLst>
                            <p:childTnLst>
                              <p:par>
                                <p:cTn id="34" presetID="9" presetClass="entr" presetSubtype="0" fill="hold" grpId="0" nodeType="afterEffect">
                                  <p:stCondLst>
                                    <p:cond delay="0"/>
                                  </p:stCondLst>
                                  <p:childTnLst>
                                    <p:set>
                                      <p:cBhvr>
                                        <p:cTn id="35" dur="1" fill="hold">
                                          <p:stCondLst>
                                            <p:cond delay="0"/>
                                          </p:stCondLst>
                                        </p:cTn>
                                        <p:tgtEl>
                                          <p:spTgt spid="7180"/>
                                        </p:tgtEl>
                                        <p:attrNameLst>
                                          <p:attrName>style.visibility</p:attrName>
                                        </p:attrNameLst>
                                      </p:cBhvr>
                                      <p:to>
                                        <p:strVal val="visible"/>
                                      </p:to>
                                    </p:set>
                                    <p:animEffect transition="in" filter="dissolve">
                                      <p:cBhvr>
                                        <p:cTn id="36" dur="500"/>
                                        <p:tgtEl>
                                          <p:spTgt spid="7180"/>
                                        </p:tgtEl>
                                      </p:cBhvr>
                                    </p:animEffect>
                                  </p:childTnLst>
                                </p:cTn>
                              </p:par>
                            </p:childTnLst>
                          </p:cTn>
                        </p:par>
                        <p:par>
                          <p:cTn id="37" fill="hold">
                            <p:stCondLst>
                              <p:cond delay="748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7175">
                                            <p:txEl>
                                              <p:pRg st="2" end="2"/>
                                            </p:txEl>
                                          </p:spTgt>
                                        </p:tgtEl>
                                        <p:attrNameLst>
                                          <p:attrName>style.visibility</p:attrName>
                                        </p:attrNameLst>
                                      </p:cBhvr>
                                      <p:to>
                                        <p:strVal val="visible"/>
                                      </p:to>
                                    </p:set>
                                    <p:anim calcmode="discrete" valueType="clr">
                                      <p:cBhvr override="childStyle">
                                        <p:cTn id="40" dur="80"/>
                                        <p:tgtEl>
                                          <p:spTgt spid="71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75">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7175">
                                            <p:txEl>
                                              <p:pRg st="2" end="2"/>
                                            </p:txEl>
                                          </p:spTgt>
                                        </p:tgtEl>
                                        <p:attrNameLst>
                                          <p:attrName>fill.type</p:attrName>
                                        </p:attrNameLst>
                                      </p:cBhvr>
                                      <p:to>
                                        <p:strVal val="solid"/>
                                      </p:to>
                                    </p:set>
                                  </p:childTnLst>
                                </p:cTn>
                              </p:par>
                            </p:childTnLst>
                          </p:cTn>
                        </p:par>
                        <p:par>
                          <p:cTn id="43" fill="hold">
                            <p:stCondLst>
                              <p:cond delay="9240"/>
                            </p:stCondLst>
                            <p:childTnLst>
                              <p:par>
                                <p:cTn id="44" presetID="27" presetClass="entr" presetSubtype="0" fill="hold" nodeType="afterEffect">
                                  <p:stCondLst>
                                    <p:cond delay="0"/>
                                  </p:stCondLst>
                                  <p:iterate type="lt">
                                    <p:tmPct val="50000"/>
                                  </p:iterate>
                                  <p:childTnLst>
                                    <p:set>
                                      <p:cBhvr>
                                        <p:cTn id="45" dur="1" fill="hold">
                                          <p:stCondLst>
                                            <p:cond delay="0"/>
                                          </p:stCondLst>
                                        </p:cTn>
                                        <p:tgtEl>
                                          <p:spTgt spid="7172">
                                            <p:txEl>
                                              <p:pRg st="0" end="0"/>
                                            </p:txEl>
                                          </p:spTgt>
                                        </p:tgtEl>
                                        <p:attrNameLst>
                                          <p:attrName>style.visibility</p:attrName>
                                        </p:attrNameLst>
                                      </p:cBhvr>
                                      <p:to>
                                        <p:strVal val="visible"/>
                                      </p:to>
                                    </p:set>
                                    <p:anim calcmode="discrete" valueType="clr">
                                      <p:cBhvr override="childStyle">
                                        <p:cTn id="46" dur="80"/>
                                        <p:tgtEl>
                                          <p:spTgt spid="717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172">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7172">
                                            <p:txEl>
                                              <p:pRg st="0" end="0"/>
                                            </p:txEl>
                                          </p:spTgt>
                                        </p:tgtEl>
                                        <p:attrNameLst>
                                          <p:attrName>fill.type</p:attrName>
                                        </p:attrNameLst>
                                      </p:cBhvr>
                                      <p:to>
                                        <p:strVal val="solid"/>
                                      </p:to>
                                    </p:set>
                                  </p:childTnLst>
                                </p:cTn>
                              </p:par>
                            </p:childTnLst>
                          </p:cTn>
                        </p:par>
                        <p:par>
                          <p:cTn id="49" fill="hold">
                            <p:stCondLst>
                              <p:cond delay="9920"/>
                            </p:stCondLst>
                            <p:childTnLst>
                              <p:par>
                                <p:cTn id="50" presetID="27" presetClass="entr" presetSubtype="0" fill="hold" nodeType="afterEffect">
                                  <p:stCondLst>
                                    <p:cond delay="0"/>
                                  </p:stCondLst>
                                  <p:iterate type="lt">
                                    <p:tmPct val="50000"/>
                                  </p:iterate>
                                  <p:childTnLst>
                                    <p:set>
                                      <p:cBhvr>
                                        <p:cTn id="51" dur="1" fill="hold">
                                          <p:stCondLst>
                                            <p:cond delay="0"/>
                                          </p:stCondLst>
                                        </p:cTn>
                                        <p:tgtEl>
                                          <p:spTgt spid="7172">
                                            <p:txEl>
                                              <p:pRg st="1" end="1"/>
                                            </p:txEl>
                                          </p:spTgt>
                                        </p:tgtEl>
                                        <p:attrNameLst>
                                          <p:attrName>style.visibility</p:attrName>
                                        </p:attrNameLst>
                                      </p:cBhvr>
                                      <p:to>
                                        <p:strVal val="visible"/>
                                      </p:to>
                                    </p:set>
                                    <p:anim calcmode="discrete" valueType="clr">
                                      <p:cBhvr override="childStyle">
                                        <p:cTn id="52" dur="80"/>
                                        <p:tgtEl>
                                          <p:spTgt spid="717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7172">
                                            <p:txEl>
                                              <p:pRg st="1" end="1"/>
                                            </p:txEl>
                                          </p:spTgt>
                                        </p:tgtEl>
                                        <p:attrNameLst>
                                          <p:attrName>fillcolor</p:attrName>
                                        </p:attrNameLst>
                                      </p:cBhvr>
                                      <p:tavLst>
                                        <p:tav tm="0">
                                          <p:val>
                                            <p:clrVal>
                                              <a:schemeClr val="accent2"/>
                                            </p:clrVal>
                                          </p:val>
                                        </p:tav>
                                        <p:tav tm="50000">
                                          <p:val>
                                            <p:clrVal>
                                              <a:schemeClr val="hlink"/>
                                            </p:clrVal>
                                          </p:val>
                                        </p:tav>
                                      </p:tavLst>
                                    </p:anim>
                                    <p:set>
                                      <p:cBhvr>
                                        <p:cTn id="54" dur="80"/>
                                        <p:tgtEl>
                                          <p:spTgt spid="7172">
                                            <p:txEl>
                                              <p:pRg st="1" end="1"/>
                                            </p:txEl>
                                          </p:spTgt>
                                        </p:tgtEl>
                                        <p:attrNameLst>
                                          <p:attrName>fill.type</p:attrName>
                                        </p:attrNameLst>
                                      </p:cBhvr>
                                      <p:to>
                                        <p:strVal val="solid"/>
                                      </p:to>
                                    </p:set>
                                  </p:childTnLst>
                                </p:cTn>
                              </p:par>
                            </p:childTnLst>
                          </p:cTn>
                        </p:par>
                        <p:par>
                          <p:cTn id="55" fill="hold">
                            <p:stCondLst>
                              <p:cond delay="12600"/>
                            </p:stCondLst>
                            <p:childTnLst>
                              <p:par>
                                <p:cTn id="56" presetID="2" presetClass="entr" presetSubtype="8" fill="hold" grpId="0" nodeType="afterEffect">
                                  <p:stCondLst>
                                    <p:cond delay="0"/>
                                  </p:stCondLst>
                                  <p:childTnLst>
                                    <p:set>
                                      <p:cBhvr>
                                        <p:cTn id="57" dur="1" fill="hold">
                                          <p:stCondLst>
                                            <p:cond delay="0"/>
                                          </p:stCondLst>
                                        </p:cTn>
                                        <p:tgtEl>
                                          <p:spTgt spid="7181"/>
                                        </p:tgtEl>
                                        <p:attrNameLst>
                                          <p:attrName>style.visibility</p:attrName>
                                        </p:attrNameLst>
                                      </p:cBhvr>
                                      <p:to>
                                        <p:strVal val="visible"/>
                                      </p:to>
                                    </p:set>
                                    <p:anim calcmode="lin" valueType="num">
                                      <p:cBhvr additive="base">
                                        <p:cTn id="58" dur="500" fill="hold"/>
                                        <p:tgtEl>
                                          <p:spTgt spid="7181"/>
                                        </p:tgtEl>
                                        <p:attrNameLst>
                                          <p:attrName>ppt_x</p:attrName>
                                        </p:attrNameLst>
                                      </p:cBhvr>
                                      <p:tavLst>
                                        <p:tav tm="0">
                                          <p:val>
                                            <p:strVal val="0-#ppt_w/2"/>
                                          </p:val>
                                        </p:tav>
                                        <p:tav tm="100000">
                                          <p:val>
                                            <p:strVal val="#ppt_x"/>
                                          </p:val>
                                        </p:tav>
                                      </p:tavLst>
                                    </p:anim>
                                    <p:anim calcmode="lin" valueType="num">
                                      <p:cBhvr additive="base">
                                        <p:cTn id="59" dur="500" fill="hold"/>
                                        <p:tgtEl>
                                          <p:spTgt spid="7181"/>
                                        </p:tgtEl>
                                        <p:attrNameLst>
                                          <p:attrName>ppt_y</p:attrName>
                                        </p:attrNameLst>
                                      </p:cBhvr>
                                      <p:tavLst>
                                        <p:tav tm="0">
                                          <p:val>
                                            <p:strVal val="#ppt_y"/>
                                          </p:val>
                                        </p:tav>
                                        <p:tav tm="100000">
                                          <p:val>
                                            <p:strVal val="#ppt_y"/>
                                          </p:val>
                                        </p:tav>
                                      </p:tavLst>
                                    </p:anim>
                                  </p:childTnLst>
                                </p:cTn>
                              </p:par>
                            </p:childTnLst>
                          </p:cTn>
                        </p:par>
                        <p:par>
                          <p:cTn id="60" fill="hold">
                            <p:stCondLst>
                              <p:cond delay="13100"/>
                            </p:stCondLst>
                            <p:childTnLst>
                              <p:par>
                                <p:cTn id="61" presetID="27" presetClass="entr" presetSubtype="0" fill="hold" nodeType="afterEffect">
                                  <p:stCondLst>
                                    <p:cond delay="0"/>
                                  </p:stCondLst>
                                  <p:iterate type="lt">
                                    <p:tmPct val="50000"/>
                                  </p:iterate>
                                  <p:childTnLst>
                                    <p:set>
                                      <p:cBhvr>
                                        <p:cTn id="62" dur="1" fill="hold">
                                          <p:stCondLst>
                                            <p:cond delay="0"/>
                                          </p:stCondLst>
                                        </p:cTn>
                                        <p:tgtEl>
                                          <p:spTgt spid="7174">
                                            <p:txEl>
                                              <p:pRg st="0" end="0"/>
                                            </p:txEl>
                                          </p:spTgt>
                                        </p:tgtEl>
                                        <p:attrNameLst>
                                          <p:attrName>style.visibility</p:attrName>
                                        </p:attrNameLst>
                                      </p:cBhvr>
                                      <p:to>
                                        <p:strVal val="visible"/>
                                      </p:to>
                                    </p:set>
                                    <p:anim calcmode="discrete" valueType="clr">
                                      <p:cBhvr override="childStyle">
                                        <p:cTn id="63" dur="80"/>
                                        <p:tgtEl>
                                          <p:spTgt spid="71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7174">
                                            <p:txEl>
                                              <p:pRg st="0" end="0"/>
                                            </p:txEl>
                                          </p:spTgt>
                                        </p:tgtEl>
                                        <p:attrNameLst>
                                          <p:attrName>fillcolor</p:attrName>
                                        </p:attrNameLst>
                                      </p:cBhvr>
                                      <p:tavLst>
                                        <p:tav tm="0">
                                          <p:val>
                                            <p:clrVal>
                                              <a:schemeClr val="accent2"/>
                                            </p:clrVal>
                                          </p:val>
                                        </p:tav>
                                        <p:tav tm="50000">
                                          <p:val>
                                            <p:clrVal>
                                              <a:schemeClr val="hlink"/>
                                            </p:clrVal>
                                          </p:val>
                                        </p:tav>
                                      </p:tavLst>
                                    </p:anim>
                                    <p:set>
                                      <p:cBhvr>
                                        <p:cTn id="65" dur="80"/>
                                        <p:tgtEl>
                                          <p:spTgt spid="7174">
                                            <p:txEl>
                                              <p:pRg st="0" end="0"/>
                                            </p:txEl>
                                          </p:spTgt>
                                        </p:tgtEl>
                                        <p:attrNameLst>
                                          <p:attrName>fill.type</p:attrName>
                                        </p:attrNameLst>
                                      </p:cBhvr>
                                      <p:to>
                                        <p:strVal val="solid"/>
                                      </p:to>
                                    </p:set>
                                  </p:childTnLst>
                                </p:cTn>
                              </p:par>
                            </p:childTnLst>
                          </p:cTn>
                        </p:par>
                        <p:par>
                          <p:cTn id="66" fill="hold">
                            <p:stCondLst>
                              <p:cond delay="13820"/>
                            </p:stCondLst>
                            <p:childTnLst>
                              <p:par>
                                <p:cTn id="67" presetID="27" presetClass="entr" presetSubtype="0" fill="hold" nodeType="afterEffect">
                                  <p:stCondLst>
                                    <p:cond delay="0"/>
                                  </p:stCondLst>
                                  <p:iterate type="lt">
                                    <p:tmPct val="50000"/>
                                  </p:iterate>
                                  <p:childTnLst>
                                    <p:set>
                                      <p:cBhvr>
                                        <p:cTn id="68" dur="1" fill="hold">
                                          <p:stCondLst>
                                            <p:cond delay="0"/>
                                          </p:stCondLst>
                                        </p:cTn>
                                        <p:tgtEl>
                                          <p:spTgt spid="7174">
                                            <p:txEl>
                                              <p:pRg st="1" end="1"/>
                                            </p:txEl>
                                          </p:spTgt>
                                        </p:tgtEl>
                                        <p:attrNameLst>
                                          <p:attrName>style.visibility</p:attrName>
                                        </p:attrNameLst>
                                      </p:cBhvr>
                                      <p:to>
                                        <p:strVal val="visible"/>
                                      </p:to>
                                    </p:set>
                                    <p:anim calcmode="discrete" valueType="clr">
                                      <p:cBhvr override="childStyle">
                                        <p:cTn id="69" dur="80"/>
                                        <p:tgtEl>
                                          <p:spTgt spid="717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7174">
                                            <p:txEl>
                                              <p:pRg st="1" end="1"/>
                                            </p:txEl>
                                          </p:spTgt>
                                        </p:tgtEl>
                                        <p:attrNameLst>
                                          <p:attrName>fillcolor</p:attrName>
                                        </p:attrNameLst>
                                      </p:cBhvr>
                                      <p:tavLst>
                                        <p:tav tm="0">
                                          <p:val>
                                            <p:clrVal>
                                              <a:schemeClr val="accent2"/>
                                            </p:clrVal>
                                          </p:val>
                                        </p:tav>
                                        <p:tav tm="50000">
                                          <p:val>
                                            <p:clrVal>
                                              <a:schemeClr val="hlink"/>
                                            </p:clrVal>
                                          </p:val>
                                        </p:tav>
                                      </p:tavLst>
                                    </p:anim>
                                    <p:set>
                                      <p:cBhvr>
                                        <p:cTn id="71" dur="80"/>
                                        <p:tgtEl>
                                          <p:spTgt spid="7174">
                                            <p:txEl>
                                              <p:pRg st="1" end="1"/>
                                            </p:txEl>
                                          </p:spTgt>
                                        </p:tgtEl>
                                        <p:attrNameLst>
                                          <p:attrName>fill.type</p:attrName>
                                        </p:attrNameLst>
                                      </p:cBhvr>
                                      <p:to>
                                        <p:strVal val="solid"/>
                                      </p:to>
                                    </p:set>
                                  </p:childTnLst>
                                </p:cTn>
                              </p:par>
                            </p:childTnLst>
                          </p:cTn>
                        </p:par>
                        <p:par>
                          <p:cTn id="72" fill="hold">
                            <p:stCondLst>
                              <p:cond delay="16500"/>
                            </p:stCondLst>
                            <p:childTnLst>
                              <p:par>
                                <p:cTn id="73" presetID="2" presetClass="entr" presetSubtype="4" fill="hold" grpId="0" nodeType="afterEffect">
                                  <p:stCondLst>
                                    <p:cond delay="0"/>
                                  </p:stCondLst>
                                  <p:childTnLst>
                                    <p:set>
                                      <p:cBhvr>
                                        <p:cTn id="74" dur="1" fill="hold">
                                          <p:stCondLst>
                                            <p:cond delay="0"/>
                                          </p:stCondLst>
                                        </p:cTn>
                                        <p:tgtEl>
                                          <p:spTgt spid="7182"/>
                                        </p:tgtEl>
                                        <p:attrNameLst>
                                          <p:attrName>style.visibility</p:attrName>
                                        </p:attrNameLst>
                                      </p:cBhvr>
                                      <p:to>
                                        <p:strVal val="visible"/>
                                      </p:to>
                                    </p:set>
                                    <p:anim calcmode="lin" valueType="num">
                                      <p:cBhvr additive="base">
                                        <p:cTn id="75" dur="500" fill="hold"/>
                                        <p:tgtEl>
                                          <p:spTgt spid="7182"/>
                                        </p:tgtEl>
                                        <p:attrNameLst>
                                          <p:attrName>ppt_x</p:attrName>
                                        </p:attrNameLst>
                                      </p:cBhvr>
                                      <p:tavLst>
                                        <p:tav tm="0">
                                          <p:val>
                                            <p:strVal val="#ppt_x"/>
                                          </p:val>
                                        </p:tav>
                                        <p:tav tm="100000">
                                          <p:val>
                                            <p:strVal val="#ppt_x"/>
                                          </p:val>
                                        </p:tav>
                                      </p:tavLst>
                                    </p:anim>
                                    <p:anim calcmode="lin" valueType="num">
                                      <p:cBhvr additive="base">
                                        <p:cTn id="76" dur="500" fill="hold"/>
                                        <p:tgtEl>
                                          <p:spTgt spid="7182"/>
                                        </p:tgtEl>
                                        <p:attrNameLst>
                                          <p:attrName>ppt_y</p:attrName>
                                        </p:attrNameLst>
                                      </p:cBhvr>
                                      <p:tavLst>
                                        <p:tav tm="0">
                                          <p:val>
                                            <p:strVal val="1+#ppt_h/2"/>
                                          </p:val>
                                        </p:tav>
                                        <p:tav tm="100000">
                                          <p:val>
                                            <p:strVal val="#ppt_y"/>
                                          </p:val>
                                        </p:tav>
                                      </p:tavLst>
                                    </p:anim>
                                  </p:childTnLst>
                                </p:cTn>
                              </p:par>
                            </p:childTnLst>
                          </p:cTn>
                        </p:par>
                        <p:par>
                          <p:cTn id="77" fill="hold">
                            <p:stCondLst>
                              <p:cond delay="17000"/>
                            </p:stCondLst>
                            <p:childTnLst>
                              <p:par>
                                <p:cTn id="78" presetID="1" presetClass="entr" presetSubtype="0" fill="hold" grpId="0" nodeType="afterEffect">
                                  <p:stCondLst>
                                    <p:cond delay="0"/>
                                  </p:stCondLst>
                                  <p:childTnLst>
                                    <p:set>
                                      <p:cBhvr>
                                        <p:cTn id="79" dur="1" fill="hold">
                                          <p:stCondLst>
                                            <p:cond delay="0"/>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8" grpId="0" animBg="1"/>
      <p:bldP spid="7179" grpId="0" animBg="1"/>
      <p:bldP spid="7180" grpId="0" animBg="1"/>
      <p:bldP spid="7181" grpId="0" animBg="1"/>
      <p:bldP spid="7182" grpId="0" animBg="1"/>
      <p:bldP spid="718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r>
              <a:rPr lang="en-GB" sz="3200"/>
              <a:t>Let us find the 6 figure grid reference for the church on the map below</a:t>
            </a:r>
            <a:endParaRPr lang="en-US" sz="3200"/>
          </a:p>
        </p:txBody>
      </p:sp>
      <p:pic>
        <p:nvPicPr>
          <p:cNvPr id="9220" name="Picture 4" descr="assessment_year7 002"/>
          <p:cNvPicPr>
            <a:picLocks noChangeAspect="1" noChangeArrowheads="1"/>
          </p:cNvPicPr>
          <p:nvPr>
            <p:ph idx="1"/>
          </p:nvPr>
        </p:nvPicPr>
        <p:blipFill>
          <a:blip r:embed="rId2" cstate="print"/>
          <a:srcRect l="28545" t="37215" r="37575" b="16626"/>
          <a:stretch>
            <a:fillRect/>
          </a:stretch>
        </p:blipFill>
        <p:spPr>
          <a:xfrm>
            <a:off x="2771775" y="1412875"/>
            <a:ext cx="3425825" cy="3529013"/>
          </a:xfrm>
          <a:noFill/>
          <a:ln/>
        </p:spPr>
      </p:pic>
      <p:sp>
        <p:nvSpPr>
          <p:cNvPr id="9223" name="Text Box 7"/>
          <p:cNvSpPr txBox="1">
            <a:spLocks noChangeArrowheads="1"/>
          </p:cNvSpPr>
          <p:nvPr/>
        </p:nvSpPr>
        <p:spPr bwMode="auto">
          <a:xfrm>
            <a:off x="827088" y="5084763"/>
            <a:ext cx="7559675" cy="1466850"/>
          </a:xfrm>
          <a:prstGeom prst="rect">
            <a:avLst/>
          </a:prstGeom>
          <a:noFill/>
          <a:ln w="9525">
            <a:noFill/>
            <a:miter lim="800000"/>
            <a:headEnd/>
            <a:tailEnd/>
          </a:ln>
          <a:effectLst/>
        </p:spPr>
        <p:txBody>
          <a:bodyPr>
            <a:spAutoFit/>
          </a:bodyPr>
          <a:lstStyle/>
          <a:p>
            <a:pPr>
              <a:spcBef>
                <a:spcPct val="50000"/>
              </a:spcBef>
            </a:pPr>
            <a:r>
              <a:rPr lang="en-GB"/>
              <a:t>The church is in grid square 22 31.</a:t>
            </a:r>
          </a:p>
          <a:p>
            <a:pPr>
              <a:spcBef>
                <a:spcPct val="50000"/>
              </a:spcBef>
            </a:pPr>
            <a:r>
              <a:rPr lang="en-GB"/>
              <a:t>If we imagine that square divided into 10 parts, the church is 2 tenths further east and 2 tenths further north.</a:t>
            </a:r>
          </a:p>
          <a:p>
            <a:pPr>
              <a:spcBef>
                <a:spcPct val="50000"/>
              </a:spcBef>
            </a:pPr>
            <a:r>
              <a:rPr lang="en-GB"/>
              <a:t>So the 6 figure grid reference will be 222 312</a:t>
            </a:r>
            <a:endParaRPr lang="en-US"/>
          </a:p>
        </p:txBody>
      </p:sp>
      <p:sp>
        <p:nvSpPr>
          <p:cNvPr id="9224" name="Rectangle 8"/>
          <p:cNvSpPr>
            <a:spLocks noChangeArrowheads="1"/>
          </p:cNvSpPr>
          <p:nvPr/>
        </p:nvSpPr>
        <p:spPr bwMode="auto">
          <a:xfrm>
            <a:off x="5148263" y="2636838"/>
            <a:ext cx="936625" cy="936625"/>
          </a:xfrm>
          <a:prstGeom prst="rect">
            <a:avLst/>
          </a:prstGeom>
          <a:solidFill>
            <a:srgbClr val="FFFF99">
              <a:alpha val="39999"/>
            </a:srgbClr>
          </a:solidFill>
          <a:ln w="9525">
            <a:solidFill>
              <a:schemeClr val="tx1"/>
            </a:solidFill>
            <a:miter lim="800000"/>
            <a:headEnd/>
            <a:tailEnd/>
          </a:ln>
          <a:effectLst/>
        </p:spPr>
        <p:txBody>
          <a:bodyPr wrap="none" anchor="ctr"/>
          <a:lstStyle/>
          <a:p>
            <a:endParaRPr lang="en-GB"/>
          </a:p>
        </p:txBody>
      </p:sp>
      <p:sp>
        <p:nvSpPr>
          <p:cNvPr id="9225" name="Line 9"/>
          <p:cNvSpPr>
            <a:spLocks noChangeShapeType="1"/>
          </p:cNvSpPr>
          <p:nvPr/>
        </p:nvSpPr>
        <p:spPr bwMode="auto">
          <a:xfrm flipV="1">
            <a:off x="5148263" y="1628775"/>
            <a:ext cx="0" cy="2951163"/>
          </a:xfrm>
          <a:prstGeom prst="line">
            <a:avLst/>
          </a:prstGeom>
          <a:noFill/>
          <a:ln w="9525">
            <a:solidFill>
              <a:srgbClr val="FF3300"/>
            </a:solidFill>
            <a:round/>
            <a:headEnd/>
            <a:tailEnd/>
          </a:ln>
          <a:effectLst/>
        </p:spPr>
        <p:txBody>
          <a:bodyPr/>
          <a:lstStyle/>
          <a:p>
            <a:endParaRPr lang="en-GB"/>
          </a:p>
        </p:txBody>
      </p:sp>
      <p:sp>
        <p:nvSpPr>
          <p:cNvPr id="9226" name="Line 10"/>
          <p:cNvSpPr>
            <a:spLocks noChangeShapeType="1"/>
          </p:cNvSpPr>
          <p:nvPr/>
        </p:nvSpPr>
        <p:spPr bwMode="auto">
          <a:xfrm>
            <a:off x="3132138" y="3573463"/>
            <a:ext cx="2881312" cy="0"/>
          </a:xfrm>
          <a:prstGeom prst="line">
            <a:avLst/>
          </a:prstGeom>
          <a:noFill/>
          <a:ln w="9525">
            <a:solidFill>
              <a:srgbClr val="FF3300"/>
            </a:solidFill>
            <a:round/>
            <a:headEnd/>
            <a:tailEnd/>
          </a:ln>
          <a:effectLst/>
        </p:spPr>
        <p:txBody>
          <a:bodyPr/>
          <a:lstStyle/>
          <a:p>
            <a:endParaRPr lang="en-GB"/>
          </a:p>
        </p:txBody>
      </p:sp>
      <p:sp>
        <p:nvSpPr>
          <p:cNvPr id="9227" name="AutoShape 11">
            <a:hlinkClick r:id="" action="ppaction://hlinkshowjump?jump=nextslide" highlightClick="1"/>
          </p:cNvPr>
          <p:cNvSpPr>
            <a:spLocks noChangeArrowheads="1"/>
          </p:cNvSpPr>
          <p:nvPr/>
        </p:nvSpPr>
        <p:spPr bwMode="auto">
          <a:xfrm>
            <a:off x="7812088" y="6021388"/>
            <a:ext cx="792162" cy="836612"/>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9228" name="Line 12"/>
          <p:cNvSpPr>
            <a:spLocks noChangeShapeType="1"/>
          </p:cNvSpPr>
          <p:nvPr/>
        </p:nvSpPr>
        <p:spPr bwMode="auto">
          <a:xfrm>
            <a:off x="5148263" y="3573463"/>
            <a:ext cx="144462" cy="0"/>
          </a:xfrm>
          <a:prstGeom prst="line">
            <a:avLst/>
          </a:prstGeom>
          <a:noFill/>
          <a:ln w="38100">
            <a:solidFill>
              <a:schemeClr val="tx1"/>
            </a:solidFill>
            <a:round/>
            <a:headEnd/>
            <a:tailEnd type="triangle" w="med" len="med"/>
          </a:ln>
          <a:effectLst/>
        </p:spPr>
        <p:txBody>
          <a:bodyPr/>
          <a:lstStyle/>
          <a:p>
            <a:endParaRPr lang="en-GB"/>
          </a:p>
        </p:txBody>
      </p:sp>
      <p:sp>
        <p:nvSpPr>
          <p:cNvPr id="9229" name="Line 13"/>
          <p:cNvSpPr>
            <a:spLocks noChangeShapeType="1"/>
          </p:cNvSpPr>
          <p:nvPr/>
        </p:nvSpPr>
        <p:spPr bwMode="auto">
          <a:xfrm flipV="1">
            <a:off x="5292725" y="3429000"/>
            <a:ext cx="0" cy="144463"/>
          </a:xfrm>
          <a:prstGeom prst="line">
            <a:avLst/>
          </a:prstGeom>
          <a:noFill/>
          <a:ln w="38100">
            <a:solidFill>
              <a:schemeClr val="tx1"/>
            </a:solidFill>
            <a:round/>
            <a:headEnd/>
            <a:tailEnd type="triangle" w="med" len="med"/>
          </a:ln>
          <a:effectLst/>
        </p:spPr>
        <p:txBody>
          <a:bodyP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par>
                          <p:cTn id="10" fill="hold">
                            <p:stCondLst>
                              <p:cond delay="2320"/>
                            </p:stCondLst>
                            <p:childTnLst>
                              <p:par>
                                <p:cTn id="11" presetID="9"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dissolve">
                                      <p:cBhvr>
                                        <p:cTn id="13" dur="500"/>
                                        <p:tgtEl>
                                          <p:spTgt spid="9220"/>
                                        </p:tgtEl>
                                      </p:cBhvr>
                                    </p:animEffect>
                                  </p:childTnLst>
                                </p:cTn>
                              </p:par>
                            </p:childTnLst>
                          </p:cTn>
                        </p:par>
                        <p:par>
                          <p:cTn id="14" fill="hold">
                            <p:stCondLst>
                              <p:cond delay="282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9223">
                                            <p:txEl>
                                              <p:pRg st="0" end="0"/>
                                            </p:txEl>
                                          </p:spTgt>
                                        </p:tgtEl>
                                        <p:attrNameLst>
                                          <p:attrName>style.visibility</p:attrName>
                                        </p:attrNameLst>
                                      </p:cBhvr>
                                      <p:to>
                                        <p:strVal val="visible"/>
                                      </p:to>
                                    </p:set>
                                    <p:anim calcmode="discrete" valueType="clr">
                                      <p:cBhvr override="childStyle">
                                        <p:cTn id="17" dur="80"/>
                                        <p:tgtEl>
                                          <p:spTgt spid="9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2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9223">
                                            <p:txEl>
                                              <p:pRg st="0" end="0"/>
                                            </p:txEl>
                                          </p:spTgt>
                                        </p:tgtEl>
                                        <p:attrNameLst>
                                          <p:attrName>fill.type</p:attrName>
                                        </p:attrNameLst>
                                      </p:cBhvr>
                                      <p:to>
                                        <p:strVal val="solid"/>
                                      </p:to>
                                    </p:set>
                                  </p:childTnLst>
                                </p:cTn>
                              </p:par>
                            </p:childTnLst>
                          </p:cTn>
                        </p:par>
                        <p:par>
                          <p:cTn id="20" fill="hold">
                            <p:stCondLst>
                              <p:cond delay="3980"/>
                            </p:stCondLst>
                            <p:childTnLst>
                              <p:par>
                                <p:cTn id="21" presetID="2" presetClass="entr" presetSubtype="8" fill="hold" grpId="0" nodeType="afterEffect">
                                  <p:stCondLst>
                                    <p:cond delay="0"/>
                                  </p:stCondLst>
                                  <p:childTnLst>
                                    <p:set>
                                      <p:cBhvr>
                                        <p:cTn id="22" dur="1" fill="hold">
                                          <p:stCondLst>
                                            <p:cond delay="0"/>
                                          </p:stCondLst>
                                        </p:cTn>
                                        <p:tgtEl>
                                          <p:spTgt spid="9226"/>
                                        </p:tgtEl>
                                        <p:attrNameLst>
                                          <p:attrName>style.visibility</p:attrName>
                                        </p:attrNameLst>
                                      </p:cBhvr>
                                      <p:to>
                                        <p:strVal val="visible"/>
                                      </p:to>
                                    </p:set>
                                    <p:anim calcmode="lin" valueType="num">
                                      <p:cBhvr additive="base">
                                        <p:cTn id="23" dur="500" fill="hold"/>
                                        <p:tgtEl>
                                          <p:spTgt spid="9226"/>
                                        </p:tgtEl>
                                        <p:attrNameLst>
                                          <p:attrName>ppt_x</p:attrName>
                                        </p:attrNameLst>
                                      </p:cBhvr>
                                      <p:tavLst>
                                        <p:tav tm="0">
                                          <p:val>
                                            <p:strVal val="0-#ppt_w/2"/>
                                          </p:val>
                                        </p:tav>
                                        <p:tav tm="100000">
                                          <p:val>
                                            <p:strVal val="#ppt_x"/>
                                          </p:val>
                                        </p:tav>
                                      </p:tavLst>
                                    </p:anim>
                                    <p:anim calcmode="lin" valueType="num">
                                      <p:cBhvr additive="base">
                                        <p:cTn id="24" dur="500" fill="hold"/>
                                        <p:tgtEl>
                                          <p:spTgt spid="9226"/>
                                        </p:tgtEl>
                                        <p:attrNameLst>
                                          <p:attrName>ppt_y</p:attrName>
                                        </p:attrNameLst>
                                      </p:cBhvr>
                                      <p:tavLst>
                                        <p:tav tm="0">
                                          <p:val>
                                            <p:strVal val="#ppt_y"/>
                                          </p:val>
                                        </p:tav>
                                        <p:tav tm="100000">
                                          <p:val>
                                            <p:strVal val="#ppt_y"/>
                                          </p:val>
                                        </p:tav>
                                      </p:tavLst>
                                    </p:anim>
                                  </p:childTnLst>
                                </p:cTn>
                              </p:par>
                            </p:childTnLst>
                          </p:cTn>
                        </p:par>
                        <p:par>
                          <p:cTn id="25" fill="hold">
                            <p:stCondLst>
                              <p:cond delay="4480"/>
                            </p:stCondLst>
                            <p:childTnLst>
                              <p:par>
                                <p:cTn id="26" presetID="2" presetClass="entr" presetSubtype="4" fill="hold" grpId="0" nodeType="afterEffect">
                                  <p:stCondLst>
                                    <p:cond delay="0"/>
                                  </p:stCondLst>
                                  <p:childTnLst>
                                    <p:set>
                                      <p:cBhvr>
                                        <p:cTn id="27" dur="1" fill="hold">
                                          <p:stCondLst>
                                            <p:cond delay="0"/>
                                          </p:stCondLst>
                                        </p:cTn>
                                        <p:tgtEl>
                                          <p:spTgt spid="9225"/>
                                        </p:tgtEl>
                                        <p:attrNameLst>
                                          <p:attrName>style.visibility</p:attrName>
                                        </p:attrNameLst>
                                      </p:cBhvr>
                                      <p:to>
                                        <p:strVal val="visible"/>
                                      </p:to>
                                    </p:set>
                                    <p:anim calcmode="lin" valueType="num">
                                      <p:cBhvr additive="base">
                                        <p:cTn id="28" dur="500" fill="hold"/>
                                        <p:tgtEl>
                                          <p:spTgt spid="9225"/>
                                        </p:tgtEl>
                                        <p:attrNameLst>
                                          <p:attrName>ppt_x</p:attrName>
                                        </p:attrNameLst>
                                      </p:cBhvr>
                                      <p:tavLst>
                                        <p:tav tm="0">
                                          <p:val>
                                            <p:strVal val="#ppt_x"/>
                                          </p:val>
                                        </p:tav>
                                        <p:tav tm="100000">
                                          <p:val>
                                            <p:strVal val="#ppt_x"/>
                                          </p:val>
                                        </p:tav>
                                      </p:tavLst>
                                    </p:anim>
                                    <p:anim calcmode="lin" valueType="num">
                                      <p:cBhvr additive="base">
                                        <p:cTn id="29" dur="500" fill="hold"/>
                                        <p:tgtEl>
                                          <p:spTgt spid="9225"/>
                                        </p:tgtEl>
                                        <p:attrNameLst>
                                          <p:attrName>ppt_y</p:attrName>
                                        </p:attrNameLst>
                                      </p:cBhvr>
                                      <p:tavLst>
                                        <p:tav tm="0">
                                          <p:val>
                                            <p:strVal val="1+#ppt_h/2"/>
                                          </p:val>
                                        </p:tav>
                                        <p:tav tm="100000">
                                          <p:val>
                                            <p:strVal val="#ppt_y"/>
                                          </p:val>
                                        </p:tav>
                                      </p:tavLst>
                                    </p:anim>
                                  </p:childTnLst>
                                </p:cTn>
                              </p:par>
                            </p:childTnLst>
                          </p:cTn>
                        </p:par>
                        <p:par>
                          <p:cTn id="30" fill="hold">
                            <p:stCondLst>
                              <p:cond delay="4980"/>
                            </p:stCondLst>
                            <p:childTnLst>
                              <p:par>
                                <p:cTn id="31" presetID="9" presetClass="entr" presetSubtype="0" fill="hold" grpId="0" nodeType="after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dissolve">
                                      <p:cBhvr>
                                        <p:cTn id="33" dur="500"/>
                                        <p:tgtEl>
                                          <p:spTgt spid="9224"/>
                                        </p:tgtEl>
                                      </p:cBhvr>
                                    </p:animEffect>
                                  </p:childTnLst>
                                </p:cTn>
                              </p:par>
                            </p:childTnLst>
                          </p:cTn>
                        </p:par>
                        <p:par>
                          <p:cTn id="34" fill="hold">
                            <p:stCondLst>
                              <p:cond delay="548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9223">
                                            <p:txEl>
                                              <p:pRg st="1" end="1"/>
                                            </p:txEl>
                                          </p:spTgt>
                                        </p:tgtEl>
                                        <p:attrNameLst>
                                          <p:attrName>style.visibility</p:attrName>
                                        </p:attrNameLst>
                                      </p:cBhvr>
                                      <p:to>
                                        <p:strVal val="visible"/>
                                      </p:to>
                                    </p:set>
                                    <p:anim calcmode="discrete" valueType="clr">
                                      <p:cBhvr override="childStyle">
                                        <p:cTn id="37" dur="80"/>
                                        <p:tgtEl>
                                          <p:spTgt spid="92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9223">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9223">
                                            <p:txEl>
                                              <p:pRg st="1" end="1"/>
                                            </p:txEl>
                                          </p:spTgt>
                                        </p:tgtEl>
                                        <p:attrNameLst>
                                          <p:attrName>fill.type</p:attrName>
                                        </p:attrNameLst>
                                      </p:cBhvr>
                                      <p:to>
                                        <p:strVal val="solid"/>
                                      </p:to>
                                    </p:set>
                                  </p:childTnLst>
                                </p:cTn>
                              </p:par>
                            </p:childTnLst>
                          </p:cTn>
                        </p:par>
                        <p:par>
                          <p:cTn id="40" fill="hold">
                            <p:stCondLst>
                              <p:cond delay="9200"/>
                            </p:stCondLst>
                            <p:childTnLst>
                              <p:par>
                                <p:cTn id="41" presetID="2" presetClass="entr" presetSubtype="8" fill="hold" grpId="0" nodeType="afterEffect">
                                  <p:stCondLst>
                                    <p:cond delay="0"/>
                                  </p:stCondLst>
                                  <p:childTnLst>
                                    <p:set>
                                      <p:cBhvr>
                                        <p:cTn id="42" dur="1" fill="hold">
                                          <p:stCondLst>
                                            <p:cond delay="0"/>
                                          </p:stCondLst>
                                        </p:cTn>
                                        <p:tgtEl>
                                          <p:spTgt spid="9228"/>
                                        </p:tgtEl>
                                        <p:attrNameLst>
                                          <p:attrName>style.visibility</p:attrName>
                                        </p:attrNameLst>
                                      </p:cBhvr>
                                      <p:to>
                                        <p:strVal val="visible"/>
                                      </p:to>
                                    </p:set>
                                    <p:anim calcmode="lin" valueType="num">
                                      <p:cBhvr additive="base">
                                        <p:cTn id="43" dur="500" fill="hold"/>
                                        <p:tgtEl>
                                          <p:spTgt spid="9228"/>
                                        </p:tgtEl>
                                        <p:attrNameLst>
                                          <p:attrName>ppt_x</p:attrName>
                                        </p:attrNameLst>
                                      </p:cBhvr>
                                      <p:tavLst>
                                        <p:tav tm="0">
                                          <p:val>
                                            <p:strVal val="0-#ppt_w/2"/>
                                          </p:val>
                                        </p:tav>
                                        <p:tav tm="100000">
                                          <p:val>
                                            <p:strVal val="#ppt_x"/>
                                          </p:val>
                                        </p:tav>
                                      </p:tavLst>
                                    </p:anim>
                                    <p:anim calcmode="lin" valueType="num">
                                      <p:cBhvr additive="base">
                                        <p:cTn id="44" dur="500" fill="hold"/>
                                        <p:tgtEl>
                                          <p:spTgt spid="9228"/>
                                        </p:tgtEl>
                                        <p:attrNameLst>
                                          <p:attrName>ppt_y</p:attrName>
                                        </p:attrNameLst>
                                      </p:cBhvr>
                                      <p:tavLst>
                                        <p:tav tm="0">
                                          <p:val>
                                            <p:strVal val="#ppt_y"/>
                                          </p:val>
                                        </p:tav>
                                        <p:tav tm="100000">
                                          <p:val>
                                            <p:strVal val="#ppt_y"/>
                                          </p:val>
                                        </p:tav>
                                      </p:tavLst>
                                    </p:anim>
                                  </p:childTnLst>
                                </p:cTn>
                              </p:par>
                            </p:childTnLst>
                          </p:cTn>
                        </p:par>
                        <p:par>
                          <p:cTn id="45" fill="hold">
                            <p:stCondLst>
                              <p:cond delay="9700"/>
                            </p:stCondLst>
                            <p:childTnLst>
                              <p:par>
                                <p:cTn id="46" presetID="2" presetClass="entr" presetSubtype="4" fill="hold" grpId="0" nodeType="afterEffect">
                                  <p:stCondLst>
                                    <p:cond delay="0"/>
                                  </p:stCondLst>
                                  <p:childTnLst>
                                    <p:set>
                                      <p:cBhvr>
                                        <p:cTn id="47" dur="1" fill="hold">
                                          <p:stCondLst>
                                            <p:cond delay="0"/>
                                          </p:stCondLst>
                                        </p:cTn>
                                        <p:tgtEl>
                                          <p:spTgt spid="9229"/>
                                        </p:tgtEl>
                                        <p:attrNameLst>
                                          <p:attrName>style.visibility</p:attrName>
                                        </p:attrNameLst>
                                      </p:cBhvr>
                                      <p:to>
                                        <p:strVal val="visible"/>
                                      </p:to>
                                    </p:set>
                                    <p:anim calcmode="lin" valueType="num">
                                      <p:cBhvr additive="base">
                                        <p:cTn id="48" dur="500" fill="hold"/>
                                        <p:tgtEl>
                                          <p:spTgt spid="9229"/>
                                        </p:tgtEl>
                                        <p:attrNameLst>
                                          <p:attrName>ppt_x</p:attrName>
                                        </p:attrNameLst>
                                      </p:cBhvr>
                                      <p:tavLst>
                                        <p:tav tm="0">
                                          <p:val>
                                            <p:strVal val="#ppt_x"/>
                                          </p:val>
                                        </p:tav>
                                        <p:tav tm="100000">
                                          <p:val>
                                            <p:strVal val="#ppt_x"/>
                                          </p:val>
                                        </p:tav>
                                      </p:tavLst>
                                    </p:anim>
                                    <p:anim calcmode="lin" valueType="num">
                                      <p:cBhvr additive="base">
                                        <p:cTn id="49" dur="500" fill="hold"/>
                                        <p:tgtEl>
                                          <p:spTgt spid="9229"/>
                                        </p:tgtEl>
                                        <p:attrNameLst>
                                          <p:attrName>ppt_y</p:attrName>
                                        </p:attrNameLst>
                                      </p:cBhvr>
                                      <p:tavLst>
                                        <p:tav tm="0">
                                          <p:val>
                                            <p:strVal val="1+#ppt_h/2"/>
                                          </p:val>
                                        </p:tav>
                                        <p:tav tm="100000">
                                          <p:val>
                                            <p:strVal val="#ppt_y"/>
                                          </p:val>
                                        </p:tav>
                                      </p:tavLst>
                                    </p:anim>
                                  </p:childTnLst>
                                </p:cTn>
                              </p:par>
                            </p:childTnLst>
                          </p:cTn>
                        </p:par>
                        <p:par>
                          <p:cTn id="50" fill="hold">
                            <p:stCondLst>
                              <p:cond delay="1020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9223">
                                            <p:txEl>
                                              <p:pRg st="2" end="2"/>
                                            </p:txEl>
                                          </p:spTgt>
                                        </p:tgtEl>
                                        <p:attrNameLst>
                                          <p:attrName>style.visibility</p:attrName>
                                        </p:attrNameLst>
                                      </p:cBhvr>
                                      <p:to>
                                        <p:strVal val="visible"/>
                                      </p:to>
                                    </p:set>
                                    <p:anim calcmode="discrete" valueType="clr">
                                      <p:cBhvr override="childStyle">
                                        <p:cTn id="53" dur="80"/>
                                        <p:tgtEl>
                                          <p:spTgt spid="92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223">
                                            <p:txEl>
                                              <p:pRg st="2" end="2"/>
                                            </p:txEl>
                                          </p:spTgt>
                                        </p:tgtEl>
                                        <p:attrNameLst>
                                          <p:attrName>fillcolor</p:attrName>
                                        </p:attrNameLst>
                                      </p:cBhvr>
                                      <p:tavLst>
                                        <p:tav tm="0">
                                          <p:val>
                                            <p:clrVal>
                                              <a:schemeClr val="accent2"/>
                                            </p:clrVal>
                                          </p:val>
                                        </p:tav>
                                        <p:tav tm="50000">
                                          <p:val>
                                            <p:clrVal>
                                              <a:schemeClr val="hlink"/>
                                            </p:clrVal>
                                          </p:val>
                                        </p:tav>
                                      </p:tavLst>
                                    </p:anim>
                                    <p:set>
                                      <p:cBhvr>
                                        <p:cTn id="55" dur="80"/>
                                        <p:tgtEl>
                                          <p:spTgt spid="9223">
                                            <p:txEl>
                                              <p:pRg st="2" end="2"/>
                                            </p:txEl>
                                          </p:spTgt>
                                        </p:tgtEl>
                                        <p:attrNameLst>
                                          <p:attrName>fill.type</p:attrName>
                                        </p:attrNameLst>
                                      </p:cBhvr>
                                      <p:to>
                                        <p:strVal val="solid"/>
                                      </p:to>
                                    </p:set>
                                  </p:childTnLst>
                                </p:cTn>
                              </p:par>
                            </p:childTnLst>
                          </p:cTn>
                        </p:par>
                        <p:par>
                          <p:cTn id="56" fill="hold">
                            <p:stCondLst>
                              <p:cond delay="11720"/>
                            </p:stCondLst>
                            <p:childTnLst>
                              <p:par>
                                <p:cTn id="57" presetID="1" presetClass="entr" presetSubtype="0" fill="hold" grpId="0" nodeType="afterEffect">
                                  <p:stCondLst>
                                    <p:cond delay="0"/>
                                  </p:stCondLst>
                                  <p:childTnLst>
                                    <p:set>
                                      <p:cBhvr>
                                        <p:cTn id="58"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4" grpId="0" animBg="1"/>
      <p:bldP spid="9225" grpId="0" animBg="1"/>
      <p:bldP spid="9226" grpId="0" animBg="1"/>
      <p:bldP spid="9227" grpId="0" animBg="1"/>
      <p:bldP spid="9228" grpId="0" animBg="1"/>
      <p:bldP spid="92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1143000"/>
          </a:xfrm>
        </p:spPr>
        <p:txBody>
          <a:bodyPr/>
          <a:lstStyle/>
          <a:p>
            <a:r>
              <a:rPr lang="en-GB" sz="2800"/>
              <a:t>Now try a few on your own</a:t>
            </a:r>
            <a:r>
              <a:rPr lang="en-GB"/>
              <a:t>…</a:t>
            </a:r>
            <a:endParaRPr lang="en-US"/>
          </a:p>
        </p:txBody>
      </p:sp>
      <p:pic>
        <p:nvPicPr>
          <p:cNvPr id="11268" name="Picture 4" descr="geog1map"/>
          <p:cNvPicPr>
            <a:picLocks noChangeAspect="1" noChangeArrowheads="1"/>
          </p:cNvPicPr>
          <p:nvPr>
            <p:ph idx="1"/>
          </p:nvPr>
        </p:nvPicPr>
        <p:blipFill>
          <a:blip r:embed="rId2" cstate="print"/>
          <a:srcRect l="30908" t="50740" r="9340" b="3824"/>
          <a:stretch>
            <a:fillRect/>
          </a:stretch>
        </p:blipFill>
        <p:spPr>
          <a:xfrm>
            <a:off x="755650" y="981075"/>
            <a:ext cx="4857750" cy="4968875"/>
          </a:xfrm>
          <a:noFill/>
          <a:ln/>
        </p:spPr>
      </p:pic>
      <p:sp>
        <p:nvSpPr>
          <p:cNvPr id="11270" name="Text Box 6"/>
          <p:cNvSpPr txBox="1">
            <a:spLocks noChangeArrowheads="1"/>
          </p:cNvSpPr>
          <p:nvPr/>
        </p:nvSpPr>
        <p:spPr bwMode="auto">
          <a:xfrm>
            <a:off x="5795963" y="1412875"/>
            <a:ext cx="2879725" cy="641350"/>
          </a:xfrm>
          <a:prstGeom prst="rect">
            <a:avLst/>
          </a:prstGeom>
          <a:noFill/>
          <a:ln w="9525">
            <a:noFill/>
            <a:miter lim="800000"/>
            <a:headEnd/>
            <a:tailEnd/>
          </a:ln>
          <a:effectLst/>
        </p:spPr>
        <p:txBody>
          <a:bodyPr>
            <a:spAutoFit/>
          </a:bodyPr>
          <a:lstStyle/>
          <a:p>
            <a:pPr>
              <a:spcBef>
                <a:spcPct val="50000"/>
              </a:spcBef>
            </a:pPr>
            <a:r>
              <a:rPr lang="en-GB"/>
              <a:t>What is the 6 figure grid reference for the church?</a:t>
            </a:r>
            <a:endParaRPr lang="en-US"/>
          </a:p>
        </p:txBody>
      </p:sp>
      <p:sp>
        <p:nvSpPr>
          <p:cNvPr id="11271" name="Line 7"/>
          <p:cNvSpPr>
            <a:spLocks noChangeShapeType="1"/>
          </p:cNvSpPr>
          <p:nvPr/>
        </p:nvSpPr>
        <p:spPr bwMode="auto">
          <a:xfrm flipH="1">
            <a:off x="4643438" y="1989138"/>
            <a:ext cx="1441450" cy="503237"/>
          </a:xfrm>
          <a:prstGeom prst="line">
            <a:avLst/>
          </a:prstGeom>
          <a:noFill/>
          <a:ln w="9525">
            <a:solidFill>
              <a:schemeClr val="tx1"/>
            </a:solidFill>
            <a:round/>
            <a:headEnd/>
            <a:tailEnd type="triangle" w="med" len="med"/>
          </a:ln>
          <a:effectLst/>
        </p:spPr>
        <p:txBody>
          <a:bodyPr/>
          <a:lstStyle/>
          <a:p>
            <a:endParaRPr lang="en-GB"/>
          </a:p>
        </p:txBody>
      </p:sp>
      <p:sp>
        <p:nvSpPr>
          <p:cNvPr id="11272" name="Text Box 8"/>
          <p:cNvSpPr txBox="1">
            <a:spLocks noChangeArrowheads="1"/>
          </p:cNvSpPr>
          <p:nvPr/>
        </p:nvSpPr>
        <p:spPr bwMode="auto">
          <a:xfrm>
            <a:off x="6084888" y="2924175"/>
            <a:ext cx="2592387" cy="366713"/>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A  461 325</a:t>
            </a:r>
            <a:endParaRPr lang="en-US"/>
          </a:p>
        </p:txBody>
      </p:sp>
      <p:sp>
        <p:nvSpPr>
          <p:cNvPr id="11273" name="Text Box 9"/>
          <p:cNvSpPr txBox="1">
            <a:spLocks noChangeArrowheads="1"/>
          </p:cNvSpPr>
          <p:nvPr/>
        </p:nvSpPr>
        <p:spPr bwMode="auto">
          <a:xfrm>
            <a:off x="6084888" y="3573463"/>
            <a:ext cx="1584325"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B 325 460</a:t>
            </a:r>
            <a:endParaRPr lang="en-US"/>
          </a:p>
        </p:txBody>
      </p:sp>
      <p:sp>
        <p:nvSpPr>
          <p:cNvPr id="11274" name="Text Box 10"/>
          <p:cNvSpPr txBox="1">
            <a:spLocks noChangeArrowheads="1"/>
          </p:cNvSpPr>
          <p:nvPr/>
        </p:nvSpPr>
        <p:spPr bwMode="auto">
          <a:xfrm>
            <a:off x="6084888" y="4221163"/>
            <a:ext cx="1584325" cy="366712"/>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C 328 460</a:t>
            </a:r>
            <a:endParaRPr lang="en-US"/>
          </a:p>
        </p:txBody>
      </p:sp>
      <p:sp>
        <p:nvSpPr>
          <p:cNvPr id="11275" name="Text Box 11"/>
          <p:cNvSpPr txBox="1">
            <a:spLocks noChangeArrowheads="1"/>
          </p:cNvSpPr>
          <p:nvPr/>
        </p:nvSpPr>
        <p:spPr bwMode="auto">
          <a:xfrm>
            <a:off x="6011863" y="5013325"/>
            <a:ext cx="2447925" cy="641350"/>
          </a:xfrm>
          <a:prstGeom prst="rect">
            <a:avLst/>
          </a:prstGeom>
          <a:noFill/>
          <a:ln w="9525">
            <a:noFill/>
            <a:miter lim="800000"/>
            <a:headEnd/>
            <a:tailEnd/>
          </a:ln>
          <a:effectLst/>
        </p:spPr>
        <p:txBody>
          <a:bodyPr>
            <a:spAutoFit/>
          </a:bodyPr>
          <a:lstStyle/>
          <a:p>
            <a:pPr>
              <a:spcBef>
                <a:spcPct val="50000"/>
              </a:spcBef>
            </a:pPr>
            <a:r>
              <a:rPr lang="en-GB"/>
              <a:t>Click on the answer of your choice.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par>
                          <p:cTn id="10" fill="hold">
                            <p:stCondLst>
                              <p:cond delay="840"/>
                            </p:stCondLst>
                            <p:childTnLst>
                              <p:par>
                                <p:cTn id="11" presetID="9" presetClass="entr" presetSubtype="0"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dissolve">
                                      <p:cBhvr>
                                        <p:cTn id="13" dur="500"/>
                                        <p:tgtEl>
                                          <p:spTgt spid="11268"/>
                                        </p:tgtEl>
                                      </p:cBhvr>
                                    </p:animEffect>
                                  </p:childTnLst>
                                </p:cTn>
                              </p:par>
                            </p:childTnLst>
                          </p:cTn>
                        </p:par>
                        <p:par>
                          <p:cTn id="14" fill="hold">
                            <p:stCondLst>
                              <p:cond delay="13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1270">
                                            <p:txEl>
                                              <p:pRg st="0" end="0"/>
                                            </p:txEl>
                                          </p:spTgt>
                                        </p:tgtEl>
                                        <p:attrNameLst>
                                          <p:attrName>style.visibility</p:attrName>
                                        </p:attrNameLst>
                                      </p:cBhvr>
                                      <p:to>
                                        <p:strVal val="visible"/>
                                      </p:to>
                                    </p:set>
                                    <p:anim calcmode="discrete" valueType="clr">
                                      <p:cBhvr override="childStyle">
                                        <p:cTn id="17" dur="80"/>
                                        <p:tgtEl>
                                          <p:spTgt spid="112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0">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0">
                                            <p:txEl>
                                              <p:pRg st="0" end="0"/>
                                            </p:txEl>
                                          </p:spTgt>
                                        </p:tgtEl>
                                        <p:attrNameLst>
                                          <p:attrName>fill.type</p:attrName>
                                        </p:attrNameLst>
                                      </p:cBhvr>
                                      <p:to>
                                        <p:strVal val="solid"/>
                                      </p:to>
                                    </p:set>
                                  </p:childTnLst>
                                </p:cTn>
                              </p:par>
                            </p:childTnLst>
                          </p:cTn>
                        </p:par>
                        <p:par>
                          <p:cTn id="20" fill="hold">
                            <p:stCondLst>
                              <p:cond delay="3060"/>
                            </p:stCondLst>
                            <p:childTnLst>
                              <p:par>
                                <p:cTn id="21" presetID="2" presetClass="entr" presetSubtype="3" fill="hold" grpId="0" nodeType="afterEffect">
                                  <p:stCondLst>
                                    <p:cond delay="0"/>
                                  </p:stCondLst>
                                  <p:childTnLst>
                                    <p:set>
                                      <p:cBhvr>
                                        <p:cTn id="22" dur="1" fill="hold">
                                          <p:stCondLst>
                                            <p:cond delay="0"/>
                                          </p:stCondLst>
                                        </p:cTn>
                                        <p:tgtEl>
                                          <p:spTgt spid="11271"/>
                                        </p:tgtEl>
                                        <p:attrNameLst>
                                          <p:attrName>style.visibility</p:attrName>
                                        </p:attrNameLst>
                                      </p:cBhvr>
                                      <p:to>
                                        <p:strVal val="visible"/>
                                      </p:to>
                                    </p:set>
                                    <p:anim calcmode="lin" valueType="num">
                                      <p:cBhvr additive="base">
                                        <p:cTn id="23" dur="500" fill="hold"/>
                                        <p:tgtEl>
                                          <p:spTgt spid="11271"/>
                                        </p:tgtEl>
                                        <p:attrNameLst>
                                          <p:attrName>ppt_x</p:attrName>
                                        </p:attrNameLst>
                                      </p:cBhvr>
                                      <p:tavLst>
                                        <p:tav tm="0">
                                          <p:val>
                                            <p:strVal val="1+#ppt_w/2"/>
                                          </p:val>
                                        </p:tav>
                                        <p:tav tm="100000">
                                          <p:val>
                                            <p:strVal val="#ppt_x"/>
                                          </p:val>
                                        </p:tav>
                                      </p:tavLst>
                                    </p:anim>
                                    <p:anim calcmode="lin" valueType="num">
                                      <p:cBhvr additive="base">
                                        <p:cTn id="24" dur="500" fill="hold"/>
                                        <p:tgtEl>
                                          <p:spTgt spid="11271"/>
                                        </p:tgtEl>
                                        <p:attrNameLst>
                                          <p:attrName>ppt_y</p:attrName>
                                        </p:attrNameLst>
                                      </p:cBhvr>
                                      <p:tavLst>
                                        <p:tav tm="0">
                                          <p:val>
                                            <p:strVal val="0-#ppt_h/2"/>
                                          </p:val>
                                        </p:tav>
                                        <p:tav tm="100000">
                                          <p:val>
                                            <p:strVal val="#ppt_y"/>
                                          </p:val>
                                        </p:tav>
                                      </p:tavLst>
                                    </p:anim>
                                  </p:childTnLst>
                                </p:cTn>
                              </p:par>
                            </p:childTnLst>
                          </p:cTn>
                        </p:par>
                        <p:par>
                          <p:cTn id="25" fill="hold">
                            <p:stCondLst>
                              <p:cond delay="3560"/>
                            </p:stCondLst>
                            <p:childTnLst>
                              <p:par>
                                <p:cTn id="26" presetID="1" presetClass="entr" presetSubtype="0" fill="hold" grpId="0" nodeType="afterEffect">
                                  <p:stCondLst>
                                    <p:cond delay="0"/>
                                  </p:stCondLst>
                                  <p:childTnLst>
                                    <p:set>
                                      <p:cBhvr>
                                        <p:cTn id="27" dur="1" fill="hold">
                                          <p:stCondLst>
                                            <p:cond delay="0"/>
                                          </p:stCondLst>
                                        </p:cTn>
                                        <p:tgtEl>
                                          <p:spTgt spid="1127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27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274">
                                            <p:txEl>
                                              <p:pRg st="0" end="0"/>
                                            </p:txEl>
                                          </p:spTgt>
                                        </p:tgtEl>
                                        <p:attrNameLst>
                                          <p:attrName>style.visibility</p:attrName>
                                        </p:attrNameLst>
                                      </p:cBhvr>
                                      <p:to>
                                        <p:strVal val="visible"/>
                                      </p:to>
                                    </p:set>
                                  </p:childTnLst>
                                </p:cTn>
                              </p:par>
                            </p:childTnLst>
                          </p:cTn>
                        </p:par>
                        <p:par>
                          <p:cTn id="32" fill="hold">
                            <p:stCondLst>
                              <p:cond delay="35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1275">
                                            <p:txEl>
                                              <p:pRg st="0" end="0"/>
                                            </p:txEl>
                                          </p:spTgt>
                                        </p:tgtEl>
                                        <p:attrNameLst>
                                          <p:attrName>style.visibility</p:attrName>
                                        </p:attrNameLst>
                                      </p:cBhvr>
                                      <p:to>
                                        <p:strVal val="visible"/>
                                      </p:to>
                                    </p:set>
                                    <p:anim calcmode="discrete" valueType="clr">
                                      <p:cBhvr override="childStyle">
                                        <p:cTn id="35" dur="80"/>
                                        <p:tgtEl>
                                          <p:spTgt spid="11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275">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12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1" grpId="0" animBg="1"/>
      <p:bldP spid="11272" grpId="0"/>
      <p:bldP spid="112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r>
              <a:rPr lang="en-GB"/>
              <a:t>Sorry you are wrong go back and try again</a:t>
            </a:r>
            <a:endParaRPr lang="en-US"/>
          </a:p>
        </p:txBody>
      </p:sp>
      <p:sp>
        <p:nvSpPr>
          <p:cNvPr id="12292" name="AutoShape 4">
            <a:hlinkClick r:id="" action="ppaction://hlinkshowjump?jump=previousslide" highlightClick="1"/>
          </p:cNvPr>
          <p:cNvSpPr>
            <a:spLocks noChangeArrowheads="1"/>
          </p:cNvSpPr>
          <p:nvPr/>
        </p:nvSpPr>
        <p:spPr bwMode="auto">
          <a:xfrm>
            <a:off x="6732588" y="4437063"/>
            <a:ext cx="1368425" cy="1152525"/>
          </a:xfrm>
          <a:prstGeom prst="actionButtonBackPrevious">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Well done that is correct</a:t>
            </a:r>
            <a:endParaRPr lang="en-US"/>
          </a:p>
        </p:txBody>
      </p:sp>
      <p:sp>
        <p:nvSpPr>
          <p:cNvPr id="14339" name="Rectangle 3"/>
          <p:cNvSpPr>
            <a:spLocks noGrp="1" noChangeArrowheads="1"/>
          </p:cNvSpPr>
          <p:nvPr>
            <p:ph type="body" idx="1"/>
          </p:nvPr>
        </p:nvSpPr>
        <p:spPr>
          <a:xfrm>
            <a:off x="457200" y="1600200"/>
            <a:ext cx="7931150" cy="2405063"/>
          </a:xfrm>
        </p:spPr>
        <p:txBody>
          <a:bodyPr/>
          <a:lstStyle/>
          <a:p>
            <a:endParaRPr lang="en-US"/>
          </a:p>
        </p:txBody>
      </p:sp>
      <p:sp>
        <p:nvSpPr>
          <p:cNvPr id="14340" name="AutoShape 4">
            <a:hlinkClick r:id="" action="ppaction://hlinkshowjump?jump=nextslide" highlightClick="1"/>
          </p:cNvPr>
          <p:cNvSpPr>
            <a:spLocks noChangeArrowheads="1"/>
          </p:cNvSpPr>
          <p:nvPr/>
        </p:nvSpPr>
        <p:spPr bwMode="auto">
          <a:xfrm>
            <a:off x="7380288" y="5373688"/>
            <a:ext cx="1008062" cy="10795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14341" name="Text Box 5"/>
          <p:cNvSpPr txBox="1">
            <a:spLocks noChangeArrowheads="1"/>
          </p:cNvSpPr>
          <p:nvPr/>
        </p:nvSpPr>
        <p:spPr bwMode="auto">
          <a:xfrm>
            <a:off x="4140200" y="5949950"/>
            <a:ext cx="3744913" cy="366713"/>
          </a:xfrm>
          <a:prstGeom prst="rect">
            <a:avLst/>
          </a:prstGeom>
          <a:noFill/>
          <a:ln w="9525">
            <a:noFill/>
            <a:miter lim="800000"/>
            <a:headEnd/>
            <a:tailEnd/>
          </a:ln>
          <a:effectLst/>
        </p:spPr>
        <p:txBody>
          <a:bodyPr>
            <a:spAutoFit/>
          </a:bodyPr>
          <a:lstStyle/>
          <a:p>
            <a:pPr>
              <a:spcBef>
                <a:spcPct val="50000"/>
              </a:spcBef>
            </a:pPr>
            <a:r>
              <a:rPr lang="en-GB"/>
              <a:t>Click here for next question</a:t>
            </a:r>
            <a:endParaRPr lang="en-US"/>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0"/>
            <a:ext cx="8229600" cy="1143000"/>
          </a:xfrm>
        </p:spPr>
        <p:txBody>
          <a:bodyPr/>
          <a:lstStyle/>
          <a:p>
            <a:r>
              <a:rPr lang="en-GB" sz="2800"/>
              <a:t>Now try a few on your own</a:t>
            </a:r>
            <a:r>
              <a:rPr lang="en-GB"/>
              <a:t>…</a:t>
            </a:r>
            <a:endParaRPr lang="en-US"/>
          </a:p>
        </p:txBody>
      </p:sp>
      <p:pic>
        <p:nvPicPr>
          <p:cNvPr id="16387" name="Picture 3" descr="geog1map"/>
          <p:cNvPicPr>
            <a:picLocks noChangeAspect="1" noChangeArrowheads="1"/>
          </p:cNvPicPr>
          <p:nvPr>
            <p:ph idx="1"/>
          </p:nvPr>
        </p:nvPicPr>
        <p:blipFill>
          <a:blip r:embed="rId2" cstate="print"/>
          <a:srcRect l="30908" t="50740" r="9340" b="3824"/>
          <a:stretch>
            <a:fillRect/>
          </a:stretch>
        </p:blipFill>
        <p:spPr>
          <a:xfrm>
            <a:off x="755650" y="981075"/>
            <a:ext cx="4857750" cy="4968875"/>
          </a:xfrm>
          <a:noFill/>
          <a:ln/>
        </p:spPr>
      </p:pic>
      <p:sp>
        <p:nvSpPr>
          <p:cNvPr id="16388" name="Text Box 4"/>
          <p:cNvSpPr txBox="1">
            <a:spLocks noChangeArrowheads="1"/>
          </p:cNvSpPr>
          <p:nvPr/>
        </p:nvSpPr>
        <p:spPr bwMode="auto">
          <a:xfrm>
            <a:off x="5795963" y="1412875"/>
            <a:ext cx="3097212" cy="641350"/>
          </a:xfrm>
          <a:prstGeom prst="rect">
            <a:avLst/>
          </a:prstGeom>
          <a:noFill/>
          <a:ln w="9525">
            <a:noFill/>
            <a:miter lim="800000"/>
            <a:headEnd/>
            <a:tailEnd/>
          </a:ln>
          <a:effectLst/>
        </p:spPr>
        <p:txBody>
          <a:bodyPr>
            <a:spAutoFit/>
          </a:bodyPr>
          <a:lstStyle/>
          <a:p>
            <a:pPr>
              <a:spcBef>
                <a:spcPct val="50000"/>
              </a:spcBef>
            </a:pPr>
            <a:r>
              <a:rPr lang="en-GB"/>
              <a:t>What is the 6 figure grid reference for Lodge Farm?</a:t>
            </a:r>
            <a:endParaRPr lang="en-US"/>
          </a:p>
        </p:txBody>
      </p:sp>
      <p:sp>
        <p:nvSpPr>
          <p:cNvPr id="16389" name="Line 5"/>
          <p:cNvSpPr>
            <a:spLocks noChangeShapeType="1"/>
          </p:cNvSpPr>
          <p:nvPr/>
        </p:nvSpPr>
        <p:spPr bwMode="auto">
          <a:xfrm flipH="1">
            <a:off x="1908175" y="1989138"/>
            <a:ext cx="4176713" cy="1439862"/>
          </a:xfrm>
          <a:prstGeom prst="line">
            <a:avLst/>
          </a:prstGeom>
          <a:noFill/>
          <a:ln w="9525">
            <a:solidFill>
              <a:schemeClr val="tx1"/>
            </a:solidFill>
            <a:round/>
            <a:headEnd/>
            <a:tailEnd type="triangle" w="med" len="med"/>
          </a:ln>
          <a:effectLst/>
        </p:spPr>
        <p:txBody>
          <a:bodyPr/>
          <a:lstStyle/>
          <a:p>
            <a:endParaRPr lang="en-GB"/>
          </a:p>
        </p:txBody>
      </p:sp>
      <p:sp>
        <p:nvSpPr>
          <p:cNvPr id="16390" name="Text Box 6"/>
          <p:cNvSpPr txBox="1">
            <a:spLocks noChangeArrowheads="1"/>
          </p:cNvSpPr>
          <p:nvPr/>
        </p:nvSpPr>
        <p:spPr bwMode="auto">
          <a:xfrm>
            <a:off x="6084888" y="2924175"/>
            <a:ext cx="2592387" cy="366713"/>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A 303 458</a:t>
            </a:r>
            <a:endParaRPr lang="en-US"/>
          </a:p>
        </p:txBody>
      </p:sp>
      <p:sp>
        <p:nvSpPr>
          <p:cNvPr id="16391" name="Text Box 7"/>
          <p:cNvSpPr txBox="1">
            <a:spLocks noChangeArrowheads="1"/>
          </p:cNvSpPr>
          <p:nvPr/>
        </p:nvSpPr>
        <p:spPr bwMode="auto">
          <a:xfrm>
            <a:off x="6084888" y="3573463"/>
            <a:ext cx="1584325" cy="366712"/>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B 453 305</a:t>
            </a:r>
            <a:endParaRPr lang="en-US"/>
          </a:p>
        </p:txBody>
      </p:sp>
      <p:sp>
        <p:nvSpPr>
          <p:cNvPr id="16392" name="Text Box 8"/>
          <p:cNvSpPr txBox="1">
            <a:spLocks noChangeArrowheads="1"/>
          </p:cNvSpPr>
          <p:nvPr/>
        </p:nvSpPr>
        <p:spPr bwMode="auto">
          <a:xfrm>
            <a:off x="6084888" y="4221163"/>
            <a:ext cx="1584325"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C 306 454</a:t>
            </a:r>
            <a:endParaRPr lang="en-US"/>
          </a:p>
        </p:txBody>
      </p:sp>
      <p:sp>
        <p:nvSpPr>
          <p:cNvPr id="16393" name="Text Box 9"/>
          <p:cNvSpPr txBox="1">
            <a:spLocks noChangeArrowheads="1"/>
          </p:cNvSpPr>
          <p:nvPr/>
        </p:nvSpPr>
        <p:spPr bwMode="auto">
          <a:xfrm>
            <a:off x="6011863" y="5013325"/>
            <a:ext cx="2447925" cy="641350"/>
          </a:xfrm>
          <a:prstGeom prst="rect">
            <a:avLst/>
          </a:prstGeom>
          <a:noFill/>
          <a:ln w="9525">
            <a:noFill/>
            <a:miter lim="800000"/>
            <a:headEnd/>
            <a:tailEnd/>
          </a:ln>
          <a:effectLst/>
        </p:spPr>
        <p:txBody>
          <a:bodyPr>
            <a:spAutoFit/>
          </a:bodyPr>
          <a:lstStyle/>
          <a:p>
            <a:pPr>
              <a:spcBef>
                <a:spcPct val="50000"/>
              </a:spcBef>
            </a:pPr>
            <a:r>
              <a:rPr lang="en-GB"/>
              <a:t>Click on the answer of your choice.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par>
                          <p:cTn id="10" fill="hold">
                            <p:stCondLst>
                              <p:cond delay="840"/>
                            </p:stCondLst>
                            <p:childTnLst>
                              <p:par>
                                <p:cTn id="11" presetID="9" presetClass="entr" presetSubtype="0" fill="hold" nodeType="after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dissolve">
                                      <p:cBhvr>
                                        <p:cTn id="13" dur="500"/>
                                        <p:tgtEl>
                                          <p:spTgt spid="16387"/>
                                        </p:tgtEl>
                                      </p:cBhvr>
                                    </p:animEffect>
                                  </p:childTnLst>
                                </p:cTn>
                              </p:par>
                            </p:childTnLst>
                          </p:cTn>
                        </p:par>
                        <p:par>
                          <p:cTn id="14" fill="hold">
                            <p:stCondLst>
                              <p:cond delay="13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6388">
                                            <p:txEl>
                                              <p:pRg st="0" end="0"/>
                                            </p:txEl>
                                          </p:spTgt>
                                        </p:tgtEl>
                                        <p:attrNameLst>
                                          <p:attrName>style.visibility</p:attrName>
                                        </p:attrNameLst>
                                      </p:cBhvr>
                                      <p:to>
                                        <p:strVal val="visible"/>
                                      </p:to>
                                    </p:set>
                                    <p:anim calcmode="discrete" valueType="clr">
                                      <p:cBhvr override="childStyle">
                                        <p:cTn id="17" dur="80"/>
                                        <p:tgtEl>
                                          <p:spTgt spid="1638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638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6388">
                                            <p:txEl>
                                              <p:pRg st="0" end="0"/>
                                            </p:txEl>
                                          </p:spTgt>
                                        </p:tgtEl>
                                        <p:attrNameLst>
                                          <p:attrName>fill.type</p:attrName>
                                        </p:attrNameLst>
                                      </p:cBhvr>
                                      <p:to>
                                        <p:strVal val="solid"/>
                                      </p:to>
                                    </p:set>
                                  </p:childTnLst>
                                </p:cTn>
                              </p:par>
                            </p:childTnLst>
                          </p:cTn>
                        </p:par>
                        <p:par>
                          <p:cTn id="20" fill="hold">
                            <p:stCondLst>
                              <p:cond delay="3060"/>
                            </p:stCondLst>
                            <p:childTnLst>
                              <p:par>
                                <p:cTn id="21" presetID="2" presetClass="entr" presetSubtype="3" fill="hold" grpId="0" nodeType="after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additive="base">
                                        <p:cTn id="23" dur="500" fill="hold"/>
                                        <p:tgtEl>
                                          <p:spTgt spid="16389"/>
                                        </p:tgtEl>
                                        <p:attrNameLst>
                                          <p:attrName>ppt_x</p:attrName>
                                        </p:attrNameLst>
                                      </p:cBhvr>
                                      <p:tavLst>
                                        <p:tav tm="0">
                                          <p:val>
                                            <p:strVal val="1+#ppt_w/2"/>
                                          </p:val>
                                        </p:tav>
                                        <p:tav tm="100000">
                                          <p:val>
                                            <p:strVal val="#ppt_x"/>
                                          </p:val>
                                        </p:tav>
                                      </p:tavLst>
                                    </p:anim>
                                    <p:anim calcmode="lin" valueType="num">
                                      <p:cBhvr additive="base">
                                        <p:cTn id="24" dur="500" fill="hold"/>
                                        <p:tgtEl>
                                          <p:spTgt spid="16389"/>
                                        </p:tgtEl>
                                        <p:attrNameLst>
                                          <p:attrName>ppt_y</p:attrName>
                                        </p:attrNameLst>
                                      </p:cBhvr>
                                      <p:tavLst>
                                        <p:tav tm="0">
                                          <p:val>
                                            <p:strVal val="0-#ppt_h/2"/>
                                          </p:val>
                                        </p:tav>
                                        <p:tav tm="100000">
                                          <p:val>
                                            <p:strVal val="#ppt_y"/>
                                          </p:val>
                                        </p:tav>
                                      </p:tavLst>
                                    </p:anim>
                                  </p:childTnLst>
                                </p:cTn>
                              </p:par>
                            </p:childTnLst>
                          </p:cTn>
                        </p:par>
                        <p:par>
                          <p:cTn id="25" fill="hold">
                            <p:stCondLst>
                              <p:cond delay="3560"/>
                            </p:stCondLst>
                            <p:childTnLst>
                              <p:par>
                                <p:cTn id="26" presetID="1" presetClass="entr" presetSubtype="0" fill="hold" grpId="0" nodeType="afterEffect">
                                  <p:stCondLst>
                                    <p:cond delay="0"/>
                                  </p:stCondLst>
                                  <p:childTnLst>
                                    <p:set>
                                      <p:cBhvr>
                                        <p:cTn id="27" dur="1" fill="hold">
                                          <p:stCondLst>
                                            <p:cond delay="0"/>
                                          </p:stCondLst>
                                        </p:cTn>
                                        <p:tgtEl>
                                          <p:spTgt spid="1639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39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392">
                                            <p:txEl>
                                              <p:pRg st="0" end="0"/>
                                            </p:txEl>
                                          </p:spTgt>
                                        </p:tgtEl>
                                        <p:attrNameLst>
                                          <p:attrName>style.visibility</p:attrName>
                                        </p:attrNameLst>
                                      </p:cBhvr>
                                      <p:to>
                                        <p:strVal val="visible"/>
                                      </p:to>
                                    </p:set>
                                  </p:childTnLst>
                                </p:cTn>
                              </p:par>
                            </p:childTnLst>
                          </p:cTn>
                        </p:par>
                        <p:par>
                          <p:cTn id="32" fill="hold">
                            <p:stCondLst>
                              <p:cond delay="35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6393">
                                            <p:txEl>
                                              <p:pRg st="0" end="0"/>
                                            </p:txEl>
                                          </p:spTgt>
                                        </p:tgtEl>
                                        <p:attrNameLst>
                                          <p:attrName>style.visibility</p:attrName>
                                        </p:attrNameLst>
                                      </p:cBhvr>
                                      <p:to>
                                        <p:strVal val="visible"/>
                                      </p:to>
                                    </p:set>
                                    <p:anim calcmode="discrete" valueType="clr">
                                      <p:cBhvr override="childStyle">
                                        <p:cTn id="35" dur="80"/>
                                        <p:tgtEl>
                                          <p:spTgt spid="163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6393">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63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16390" grpId="0"/>
      <p:bldP spid="163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Scale and Distance</a:t>
            </a:r>
            <a:endParaRPr lang="en-US"/>
          </a:p>
        </p:txBody>
      </p:sp>
      <p:sp>
        <p:nvSpPr>
          <p:cNvPr id="2051" name="Rectangle 3"/>
          <p:cNvSpPr>
            <a:spLocks noGrp="1" noChangeArrowheads="1"/>
          </p:cNvSpPr>
          <p:nvPr>
            <p:ph type="subTitle" idx="1"/>
          </p:nvPr>
        </p:nvSpPr>
        <p:spPr/>
        <p:txBody>
          <a:bodyPr/>
          <a:lstStyle/>
          <a:p>
            <a:endParaRPr lang="en-US"/>
          </a:p>
        </p:txBody>
      </p:sp>
      <p:sp>
        <p:nvSpPr>
          <p:cNvPr id="2052" name="AutoShape 4">
            <a:hlinkClick r:id="" action="ppaction://hlinkshowjump?jump=nextslide" highlightClick="1"/>
          </p:cNvPr>
          <p:cNvSpPr>
            <a:spLocks noChangeArrowheads="1"/>
          </p:cNvSpPr>
          <p:nvPr/>
        </p:nvSpPr>
        <p:spPr bwMode="auto">
          <a:xfrm>
            <a:off x="7596188" y="5445125"/>
            <a:ext cx="863600" cy="936625"/>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r>
              <a:rPr lang="en-GB"/>
              <a:t>Sorry you are wrong go back and try again</a:t>
            </a:r>
            <a:endParaRPr lang="en-US"/>
          </a:p>
        </p:txBody>
      </p:sp>
      <p:sp>
        <p:nvSpPr>
          <p:cNvPr id="17412" name="AutoShape 4">
            <a:hlinkClick r:id="" action="ppaction://hlinkshowjump?jump=previousslide" highlightClick="1"/>
          </p:cNvPr>
          <p:cNvSpPr>
            <a:spLocks noChangeArrowheads="1"/>
          </p:cNvSpPr>
          <p:nvPr/>
        </p:nvSpPr>
        <p:spPr bwMode="auto">
          <a:xfrm>
            <a:off x="6732588" y="4437063"/>
            <a:ext cx="1368425" cy="1152525"/>
          </a:xfrm>
          <a:prstGeom prst="actionButtonBackPrevious">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Well done that is correct</a:t>
            </a:r>
            <a:endParaRPr lang="en-US"/>
          </a:p>
        </p:txBody>
      </p:sp>
      <p:sp>
        <p:nvSpPr>
          <p:cNvPr id="18435" name="Rectangle 3"/>
          <p:cNvSpPr>
            <a:spLocks noGrp="1" noChangeArrowheads="1"/>
          </p:cNvSpPr>
          <p:nvPr>
            <p:ph type="body" idx="1"/>
          </p:nvPr>
        </p:nvSpPr>
        <p:spPr>
          <a:xfrm>
            <a:off x="457200" y="1600200"/>
            <a:ext cx="7931150" cy="2405063"/>
          </a:xfrm>
        </p:spPr>
        <p:txBody>
          <a:bodyPr/>
          <a:lstStyle/>
          <a:p>
            <a:endParaRPr lang="en-US"/>
          </a:p>
        </p:txBody>
      </p:sp>
      <p:sp>
        <p:nvSpPr>
          <p:cNvPr id="18436" name="AutoShape 4">
            <a:hlinkClick r:id="" action="ppaction://hlinkshowjump?jump=nextslide" highlightClick="1"/>
          </p:cNvPr>
          <p:cNvSpPr>
            <a:spLocks noChangeArrowheads="1"/>
          </p:cNvSpPr>
          <p:nvPr/>
        </p:nvSpPr>
        <p:spPr bwMode="auto">
          <a:xfrm>
            <a:off x="7380288" y="5373688"/>
            <a:ext cx="1008062" cy="10795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18437" name="Text Box 5"/>
          <p:cNvSpPr txBox="1">
            <a:spLocks noChangeArrowheads="1"/>
          </p:cNvSpPr>
          <p:nvPr/>
        </p:nvSpPr>
        <p:spPr bwMode="auto">
          <a:xfrm>
            <a:off x="4140200" y="5949950"/>
            <a:ext cx="3744913" cy="366713"/>
          </a:xfrm>
          <a:prstGeom prst="rect">
            <a:avLst/>
          </a:prstGeom>
          <a:noFill/>
          <a:ln w="9525">
            <a:noFill/>
            <a:miter lim="800000"/>
            <a:headEnd/>
            <a:tailEnd/>
          </a:ln>
          <a:effectLst/>
        </p:spPr>
        <p:txBody>
          <a:bodyPr>
            <a:spAutoFit/>
          </a:bodyPr>
          <a:lstStyle/>
          <a:p>
            <a:pPr>
              <a:spcBef>
                <a:spcPct val="50000"/>
              </a:spcBef>
            </a:pPr>
            <a:r>
              <a:rPr lang="en-GB"/>
              <a:t>Click here for next question</a:t>
            </a:r>
            <a:endParaRPr lang="en-US"/>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0"/>
            <a:ext cx="8229600" cy="1143000"/>
          </a:xfrm>
        </p:spPr>
        <p:txBody>
          <a:bodyPr/>
          <a:lstStyle/>
          <a:p>
            <a:r>
              <a:rPr lang="en-GB" sz="2800"/>
              <a:t>Now try a few on your own</a:t>
            </a:r>
            <a:r>
              <a:rPr lang="en-GB"/>
              <a:t>…</a:t>
            </a:r>
            <a:endParaRPr lang="en-US"/>
          </a:p>
        </p:txBody>
      </p:sp>
      <p:pic>
        <p:nvPicPr>
          <p:cNvPr id="19459" name="Picture 3" descr="geog1map"/>
          <p:cNvPicPr>
            <a:picLocks noChangeAspect="1" noChangeArrowheads="1"/>
          </p:cNvPicPr>
          <p:nvPr>
            <p:ph idx="1"/>
          </p:nvPr>
        </p:nvPicPr>
        <p:blipFill>
          <a:blip r:embed="rId2" cstate="print"/>
          <a:srcRect l="30908" t="50740" r="9340" b="3824"/>
          <a:stretch>
            <a:fillRect/>
          </a:stretch>
        </p:blipFill>
        <p:spPr>
          <a:xfrm>
            <a:off x="755650" y="981075"/>
            <a:ext cx="4857750" cy="4968875"/>
          </a:xfrm>
          <a:noFill/>
          <a:ln/>
        </p:spPr>
      </p:pic>
      <p:sp>
        <p:nvSpPr>
          <p:cNvPr id="19460" name="Text Box 4"/>
          <p:cNvSpPr txBox="1">
            <a:spLocks noChangeArrowheads="1"/>
          </p:cNvSpPr>
          <p:nvPr/>
        </p:nvSpPr>
        <p:spPr bwMode="auto">
          <a:xfrm>
            <a:off x="5795963" y="1412875"/>
            <a:ext cx="3097212" cy="641350"/>
          </a:xfrm>
          <a:prstGeom prst="rect">
            <a:avLst/>
          </a:prstGeom>
          <a:noFill/>
          <a:ln w="9525">
            <a:noFill/>
            <a:miter lim="800000"/>
            <a:headEnd/>
            <a:tailEnd/>
          </a:ln>
          <a:effectLst/>
        </p:spPr>
        <p:txBody>
          <a:bodyPr>
            <a:spAutoFit/>
          </a:bodyPr>
          <a:lstStyle/>
          <a:p>
            <a:pPr>
              <a:spcBef>
                <a:spcPct val="50000"/>
              </a:spcBef>
            </a:pPr>
            <a:r>
              <a:rPr lang="en-GB"/>
              <a:t>What is the 6 figure grid reference for the school?</a:t>
            </a:r>
            <a:endParaRPr lang="en-US"/>
          </a:p>
        </p:txBody>
      </p:sp>
      <p:sp>
        <p:nvSpPr>
          <p:cNvPr id="19461" name="Line 5"/>
          <p:cNvSpPr>
            <a:spLocks noChangeShapeType="1"/>
          </p:cNvSpPr>
          <p:nvPr/>
        </p:nvSpPr>
        <p:spPr bwMode="auto">
          <a:xfrm flipH="1" flipV="1">
            <a:off x="4356100" y="1844675"/>
            <a:ext cx="1728788" cy="144463"/>
          </a:xfrm>
          <a:prstGeom prst="line">
            <a:avLst/>
          </a:prstGeom>
          <a:noFill/>
          <a:ln w="9525">
            <a:solidFill>
              <a:schemeClr val="tx1"/>
            </a:solidFill>
            <a:round/>
            <a:headEnd/>
            <a:tailEnd type="triangle" w="med" len="med"/>
          </a:ln>
          <a:effectLst/>
        </p:spPr>
        <p:txBody>
          <a:bodyPr/>
          <a:lstStyle/>
          <a:p>
            <a:endParaRPr lang="en-GB"/>
          </a:p>
        </p:txBody>
      </p:sp>
      <p:sp>
        <p:nvSpPr>
          <p:cNvPr id="19462" name="Text Box 6"/>
          <p:cNvSpPr txBox="1">
            <a:spLocks noChangeArrowheads="1"/>
          </p:cNvSpPr>
          <p:nvPr/>
        </p:nvSpPr>
        <p:spPr bwMode="auto">
          <a:xfrm>
            <a:off x="6084888" y="2924175"/>
            <a:ext cx="2592387" cy="366713"/>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A 323 465</a:t>
            </a:r>
            <a:endParaRPr lang="en-US"/>
          </a:p>
        </p:txBody>
      </p:sp>
      <p:sp>
        <p:nvSpPr>
          <p:cNvPr id="19463" name="Text Box 7"/>
          <p:cNvSpPr txBox="1">
            <a:spLocks noChangeArrowheads="1"/>
          </p:cNvSpPr>
          <p:nvPr/>
        </p:nvSpPr>
        <p:spPr bwMode="auto">
          <a:xfrm>
            <a:off x="6084888" y="3573463"/>
            <a:ext cx="1584325"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B 332 456</a:t>
            </a:r>
            <a:endParaRPr lang="en-US"/>
          </a:p>
        </p:txBody>
      </p:sp>
      <p:sp>
        <p:nvSpPr>
          <p:cNvPr id="19464" name="Text Box 8"/>
          <p:cNvSpPr txBox="1">
            <a:spLocks noChangeArrowheads="1"/>
          </p:cNvSpPr>
          <p:nvPr/>
        </p:nvSpPr>
        <p:spPr bwMode="auto">
          <a:xfrm>
            <a:off x="6084888" y="4221163"/>
            <a:ext cx="1584325"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C 313 465</a:t>
            </a:r>
            <a:endParaRPr lang="en-US"/>
          </a:p>
        </p:txBody>
      </p:sp>
      <p:sp>
        <p:nvSpPr>
          <p:cNvPr id="19465" name="Text Box 9"/>
          <p:cNvSpPr txBox="1">
            <a:spLocks noChangeArrowheads="1"/>
          </p:cNvSpPr>
          <p:nvPr/>
        </p:nvSpPr>
        <p:spPr bwMode="auto">
          <a:xfrm>
            <a:off x="6011863" y="5013325"/>
            <a:ext cx="2447925" cy="641350"/>
          </a:xfrm>
          <a:prstGeom prst="rect">
            <a:avLst/>
          </a:prstGeom>
          <a:noFill/>
          <a:ln w="9525">
            <a:noFill/>
            <a:miter lim="800000"/>
            <a:headEnd/>
            <a:tailEnd/>
          </a:ln>
          <a:effectLst/>
        </p:spPr>
        <p:txBody>
          <a:bodyPr>
            <a:spAutoFit/>
          </a:bodyPr>
          <a:lstStyle/>
          <a:p>
            <a:pPr>
              <a:spcBef>
                <a:spcPct val="50000"/>
              </a:spcBef>
            </a:pPr>
            <a:r>
              <a:rPr lang="en-GB"/>
              <a:t>Click on the answer of your choice.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par>
                          <p:cTn id="10" fill="hold">
                            <p:stCondLst>
                              <p:cond delay="840"/>
                            </p:stCondLst>
                            <p:childTnLst>
                              <p:par>
                                <p:cTn id="11" presetID="9" presetClass="entr" presetSubtype="0" fill="hold" nodeType="after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dissolve">
                                      <p:cBhvr>
                                        <p:cTn id="13" dur="500"/>
                                        <p:tgtEl>
                                          <p:spTgt spid="19459"/>
                                        </p:tgtEl>
                                      </p:cBhvr>
                                    </p:animEffect>
                                  </p:childTnLst>
                                </p:cTn>
                              </p:par>
                            </p:childTnLst>
                          </p:cTn>
                        </p:par>
                        <p:par>
                          <p:cTn id="14" fill="hold">
                            <p:stCondLst>
                              <p:cond delay="13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9460">
                                            <p:txEl>
                                              <p:pRg st="0" end="0"/>
                                            </p:txEl>
                                          </p:spTgt>
                                        </p:tgtEl>
                                        <p:attrNameLst>
                                          <p:attrName>style.visibility</p:attrName>
                                        </p:attrNameLst>
                                      </p:cBhvr>
                                      <p:to>
                                        <p:strVal val="visible"/>
                                      </p:to>
                                    </p:set>
                                    <p:anim calcmode="discrete" valueType="clr">
                                      <p:cBhvr override="childStyle">
                                        <p:cTn id="17" dur="80"/>
                                        <p:tgtEl>
                                          <p:spTgt spid="1946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9460">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9460">
                                            <p:txEl>
                                              <p:pRg st="0" end="0"/>
                                            </p:txEl>
                                          </p:spTgt>
                                        </p:tgtEl>
                                        <p:attrNameLst>
                                          <p:attrName>fill.type</p:attrName>
                                        </p:attrNameLst>
                                      </p:cBhvr>
                                      <p:to>
                                        <p:strVal val="solid"/>
                                      </p:to>
                                    </p:set>
                                  </p:childTnLst>
                                </p:cTn>
                              </p:par>
                            </p:childTnLst>
                          </p:cTn>
                        </p:par>
                        <p:par>
                          <p:cTn id="20" fill="hold">
                            <p:stCondLst>
                              <p:cond delay="3060"/>
                            </p:stCondLst>
                            <p:childTnLst>
                              <p:par>
                                <p:cTn id="21" presetID="2" presetClass="entr" presetSubtype="2" fill="hold" grpId="0" nodeType="afterEffect">
                                  <p:stCondLst>
                                    <p:cond delay="0"/>
                                  </p:stCondLst>
                                  <p:childTnLst>
                                    <p:set>
                                      <p:cBhvr>
                                        <p:cTn id="22" dur="1" fill="hold">
                                          <p:stCondLst>
                                            <p:cond delay="0"/>
                                          </p:stCondLst>
                                        </p:cTn>
                                        <p:tgtEl>
                                          <p:spTgt spid="19461"/>
                                        </p:tgtEl>
                                        <p:attrNameLst>
                                          <p:attrName>style.visibility</p:attrName>
                                        </p:attrNameLst>
                                      </p:cBhvr>
                                      <p:to>
                                        <p:strVal val="visible"/>
                                      </p:to>
                                    </p:set>
                                    <p:anim calcmode="lin" valueType="num">
                                      <p:cBhvr additive="base">
                                        <p:cTn id="23" dur="500" fill="hold"/>
                                        <p:tgtEl>
                                          <p:spTgt spid="19461"/>
                                        </p:tgtEl>
                                        <p:attrNameLst>
                                          <p:attrName>ppt_x</p:attrName>
                                        </p:attrNameLst>
                                      </p:cBhvr>
                                      <p:tavLst>
                                        <p:tav tm="0">
                                          <p:val>
                                            <p:strVal val="1+#ppt_w/2"/>
                                          </p:val>
                                        </p:tav>
                                        <p:tav tm="100000">
                                          <p:val>
                                            <p:strVal val="#ppt_x"/>
                                          </p:val>
                                        </p:tav>
                                      </p:tavLst>
                                    </p:anim>
                                    <p:anim calcmode="lin" valueType="num">
                                      <p:cBhvr additive="base">
                                        <p:cTn id="24" dur="500" fill="hold"/>
                                        <p:tgtEl>
                                          <p:spTgt spid="19461"/>
                                        </p:tgtEl>
                                        <p:attrNameLst>
                                          <p:attrName>ppt_y</p:attrName>
                                        </p:attrNameLst>
                                      </p:cBhvr>
                                      <p:tavLst>
                                        <p:tav tm="0">
                                          <p:val>
                                            <p:strVal val="#ppt_y"/>
                                          </p:val>
                                        </p:tav>
                                        <p:tav tm="100000">
                                          <p:val>
                                            <p:strVal val="#ppt_y"/>
                                          </p:val>
                                        </p:tav>
                                      </p:tavLst>
                                    </p:anim>
                                  </p:childTnLst>
                                </p:cTn>
                              </p:par>
                            </p:childTnLst>
                          </p:cTn>
                        </p:par>
                        <p:par>
                          <p:cTn id="25" fill="hold">
                            <p:stCondLst>
                              <p:cond delay="3560"/>
                            </p:stCondLst>
                            <p:childTnLst>
                              <p:par>
                                <p:cTn id="26" presetID="1" presetClass="entr" presetSubtype="0" fill="hold" grpId="0" nodeType="afterEffect">
                                  <p:stCondLst>
                                    <p:cond delay="0"/>
                                  </p:stCondLst>
                                  <p:childTnLst>
                                    <p:set>
                                      <p:cBhvr>
                                        <p:cTn id="27" dur="1" fill="hold">
                                          <p:stCondLst>
                                            <p:cond delay="0"/>
                                          </p:stCondLst>
                                        </p:cTn>
                                        <p:tgtEl>
                                          <p:spTgt spid="1946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46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464">
                                            <p:txEl>
                                              <p:pRg st="0" end="0"/>
                                            </p:txEl>
                                          </p:spTgt>
                                        </p:tgtEl>
                                        <p:attrNameLst>
                                          <p:attrName>style.visibility</p:attrName>
                                        </p:attrNameLst>
                                      </p:cBhvr>
                                      <p:to>
                                        <p:strVal val="visible"/>
                                      </p:to>
                                    </p:set>
                                  </p:childTnLst>
                                </p:cTn>
                              </p:par>
                            </p:childTnLst>
                          </p:cTn>
                        </p:par>
                        <p:par>
                          <p:cTn id="32" fill="hold">
                            <p:stCondLst>
                              <p:cond delay="356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9465">
                                            <p:txEl>
                                              <p:pRg st="0" end="0"/>
                                            </p:txEl>
                                          </p:spTgt>
                                        </p:tgtEl>
                                        <p:attrNameLst>
                                          <p:attrName>style.visibility</p:attrName>
                                        </p:attrNameLst>
                                      </p:cBhvr>
                                      <p:to>
                                        <p:strVal val="visible"/>
                                      </p:to>
                                    </p:set>
                                    <p:anim calcmode="discrete" valueType="clr">
                                      <p:cBhvr override="childStyle">
                                        <p:cTn id="35" dur="80"/>
                                        <p:tgtEl>
                                          <p:spTgt spid="194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465">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194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1" grpId="0" animBg="1"/>
      <p:bldP spid="19462" grpId="0"/>
      <p:bldP spid="1946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r>
              <a:rPr lang="en-GB"/>
              <a:t>Sorry you are wrong go back and try again</a:t>
            </a:r>
            <a:endParaRPr lang="en-US"/>
          </a:p>
        </p:txBody>
      </p:sp>
      <p:sp>
        <p:nvSpPr>
          <p:cNvPr id="20484" name="AutoShape 4">
            <a:hlinkClick r:id="" action="ppaction://hlinkshowjump?jump=previousslide" highlightClick="1"/>
          </p:cNvPr>
          <p:cNvSpPr>
            <a:spLocks noChangeArrowheads="1"/>
          </p:cNvSpPr>
          <p:nvPr/>
        </p:nvSpPr>
        <p:spPr bwMode="auto">
          <a:xfrm>
            <a:off x="6732588" y="4437063"/>
            <a:ext cx="1368425" cy="1152525"/>
          </a:xfrm>
          <a:prstGeom prst="actionButtonBackPrevious">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Well done that is correct</a:t>
            </a:r>
            <a:endParaRPr lang="en-US"/>
          </a:p>
        </p:txBody>
      </p:sp>
      <p:sp>
        <p:nvSpPr>
          <p:cNvPr id="21507" name="Rectangle 3"/>
          <p:cNvSpPr>
            <a:spLocks noGrp="1" noChangeArrowheads="1"/>
          </p:cNvSpPr>
          <p:nvPr>
            <p:ph type="body" idx="1"/>
          </p:nvPr>
        </p:nvSpPr>
        <p:spPr>
          <a:xfrm>
            <a:off x="457200" y="1600200"/>
            <a:ext cx="7931150" cy="2405063"/>
          </a:xfrm>
        </p:spPr>
        <p:txBody>
          <a:bodyPr/>
          <a:lstStyle/>
          <a:p>
            <a:endParaRPr lang="en-US"/>
          </a:p>
        </p:txBody>
      </p:sp>
      <p:sp>
        <p:nvSpPr>
          <p:cNvPr id="21508" name="AutoShape 4">
            <a:hlinkClick r:id="" action="ppaction://hlinkshowjump?jump=nextslide" highlightClick="1"/>
          </p:cNvPr>
          <p:cNvSpPr>
            <a:spLocks noChangeArrowheads="1"/>
          </p:cNvSpPr>
          <p:nvPr/>
        </p:nvSpPr>
        <p:spPr bwMode="auto">
          <a:xfrm>
            <a:off x="7380288" y="5373688"/>
            <a:ext cx="1008062" cy="10795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21509" name="Text Box 5"/>
          <p:cNvSpPr txBox="1">
            <a:spLocks noChangeArrowheads="1"/>
          </p:cNvSpPr>
          <p:nvPr/>
        </p:nvSpPr>
        <p:spPr bwMode="auto">
          <a:xfrm>
            <a:off x="4140200" y="5949950"/>
            <a:ext cx="3744913" cy="366713"/>
          </a:xfrm>
          <a:prstGeom prst="rect">
            <a:avLst/>
          </a:prstGeom>
          <a:noFill/>
          <a:ln w="9525">
            <a:noFill/>
            <a:miter lim="800000"/>
            <a:headEnd/>
            <a:tailEnd/>
          </a:ln>
          <a:effectLst/>
        </p:spPr>
        <p:txBody>
          <a:bodyPr>
            <a:spAutoFit/>
          </a:bodyPr>
          <a:lstStyle/>
          <a:p>
            <a:pPr>
              <a:spcBef>
                <a:spcPct val="50000"/>
              </a:spcBef>
            </a:pPr>
            <a:r>
              <a:rPr lang="en-GB"/>
              <a:t>Click here for next question</a:t>
            </a:r>
            <a:endParaRPr lang="en-US"/>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0"/>
            <a:ext cx="8229600" cy="1143000"/>
          </a:xfrm>
        </p:spPr>
        <p:txBody>
          <a:bodyPr/>
          <a:lstStyle/>
          <a:p>
            <a:r>
              <a:rPr lang="en-GB" sz="2800"/>
              <a:t>Now try a few on your own</a:t>
            </a:r>
            <a:r>
              <a:rPr lang="en-GB"/>
              <a:t>…</a:t>
            </a:r>
            <a:endParaRPr lang="en-US"/>
          </a:p>
        </p:txBody>
      </p:sp>
      <p:pic>
        <p:nvPicPr>
          <p:cNvPr id="22531" name="Picture 3" descr="geog1map"/>
          <p:cNvPicPr>
            <a:picLocks noChangeAspect="1" noChangeArrowheads="1"/>
          </p:cNvPicPr>
          <p:nvPr>
            <p:ph idx="1"/>
          </p:nvPr>
        </p:nvPicPr>
        <p:blipFill>
          <a:blip r:embed="rId2" cstate="print"/>
          <a:srcRect l="30908" t="50740" r="9340" b="3824"/>
          <a:stretch>
            <a:fillRect/>
          </a:stretch>
        </p:blipFill>
        <p:spPr>
          <a:xfrm>
            <a:off x="755650" y="981075"/>
            <a:ext cx="4857750" cy="4968875"/>
          </a:xfrm>
          <a:noFill/>
          <a:ln/>
        </p:spPr>
      </p:pic>
      <p:sp>
        <p:nvSpPr>
          <p:cNvPr id="22532" name="Text Box 4"/>
          <p:cNvSpPr txBox="1">
            <a:spLocks noChangeArrowheads="1"/>
          </p:cNvSpPr>
          <p:nvPr/>
        </p:nvSpPr>
        <p:spPr bwMode="auto">
          <a:xfrm>
            <a:off x="5795963" y="1412875"/>
            <a:ext cx="3097212" cy="641350"/>
          </a:xfrm>
          <a:prstGeom prst="rect">
            <a:avLst/>
          </a:prstGeom>
          <a:noFill/>
          <a:ln w="9525">
            <a:noFill/>
            <a:miter lim="800000"/>
            <a:headEnd/>
            <a:tailEnd/>
          </a:ln>
          <a:effectLst/>
        </p:spPr>
        <p:txBody>
          <a:bodyPr>
            <a:spAutoFit/>
          </a:bodyPr>
          <a:lstStyle/>
          <a:p>
            <a:pPr>
              <a:spcBef>
                <a:spcPct val="50000"/>
              </a:spcBef>
            </a:pPr>
            <a:r>
              <a:rPr lang="en-GB"/>
              <a:t>What is the 6 figure grid reference for the well?</a:t>
            </a:r>
            <a:endParaRPr lang="en-US"/>
          </a:p>
        </p:txBody>
      </p:sp>
      <p:sp>
        <p:nvSpPr>
          <p:cNvPr id="22533" name="Line 5"/>
          <p:cNvSpPr>
            <a:spLocks noChangeShapeType="1"/>
          </p:cNvSpPr>
          <p:nvPr/>
        </p:nvSpPr>
        <p:spPr bwMode="auto">
          <a:xfrm flipH="1">
            <a:off x="2771775" y="1989138"/>
            <a:ext cx="3313113" cy="144462"/>
          </a:xfrm>
          <a:prstGeom prst="line">
            <a:avLst/>
          </a:prstGeom>
          <a:noFill/>
          <a:ln w="9525">
            <a:solidFill>
              <a:schemeClr val="tx1"/>
            </a:solidFill>
            <a:round/>
            <a:headEnd/>
            <a:tailEnd type="triangle" w="med" len="med"/>
          </a:ln>
          <a:effectLst/>
        </p:spPr>
        <p:txBody>
          <a:bodyPr/>
          <a:lstStyle/>
          <a:p>
            <a:endParaRPr lang="en-GB"/>
          </a:p>
        </p:txBody>
      </p:sp>
      <p:sp>
        <p:nvSpPr>
          <p:cNvPr id="22534" name="Text Box 6"/>
          <p:cNvSpPr txBox="1">
            <a:spLocks noChangeArrowheads="1"/>
          </p:cNvSpPr>
          <p:nvPr/>
        </p:nvSpPr>
        <p:spPr bwMode="auto">
          <a:xfrm>
            <a:off x="6084888" y="2924175"/>
            <a:ext cx="2592387" cy="366713"/>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A 463 315</a:t>
            </a:r>
            <a:endParaRPr lang="en-US"/>
          </a:p>
        </p:txBody>
      </p:sp>
      <p:sp>
        <p:nvSpPr>
          <p:cNvPr id="22535" name="Text Box 7"/>
          <p:cNvSpPr txBox="1">
            <a:spLocks noChangeArrowheads="1"/>
          </p:cNvSpPr>
          <p:nvPr/>
        </p:nvSpPr>
        <p:spPr bwMode="auto">
          <a:xfrm>
            <a:off x="6084888" y="3573463"/>
            <a:ext cx="1584325" cy="366712"/>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B 316 467</a:t>
            </a:r>
            <a:endParaRPr lang="en-US"/>
          </a:p>
        </p:txBody>
      </p:sp>
      <p:sp>
        <p:nvSpPr>
          <p:cNvPr id="22536" name="Text Box 8"/>
          <p:cNvSpPr txBox="1">
            <a:spLocks noChangeArrowheads="1"/>
          </p:cNvSpPr>
          <p:nvPr/>
        </p:nvSpPr>
        <p:spPr bwMode="auto">
          <a:xfrm>
            <a:off x="6084888" y="4221163"/>
            <a:ext cx="1584325"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C 313 463</a:t>
            </a:r>
            <a:endParaRPr lang="en-US"/>
          </a:p>
        </p:txBody>
      </p:sp>
      <p:sp>
        <p:nvSpPr>
          <p:cNvPr id="22537" name="Text Box 9"/>
          <p:cNvSpPr txBox="1">
            <a:spLocks noChangeArrowheads="1"/>
          </p:cNvSpPr>
          <p:nvPr/>
        </p:nvSpPr>
        <p:spPr bwMode="auto">
          <a:xfrm>
            <a:off x="6011863" y="5013325"/>
            <a:ext cx="2447925" cy="641350"/>
          </a:xfrm>
          <a:prstGeom prst="rect">
            <a:avLst/>
          </a:prstGeom>
          <a:noFill/>
          <a:ln w="9525">
            <a:noFill/>
            <a:miter lim="800000"/>
            <a:headEnd/>
            <a:tailEnd/>
          </a:ln>
          <a:effectLst/>
        </p:spPr>
        <p:txBody>
          <a:bodyPr>
            <a:spAutoFit/>
          </a:bodyPr>
          <a:lstStyle/>
          <a:p>
            <a:pPr>
              <a:spcBef>
                <a:spcPct val="50000"/>
              </a:spcBef>
            </a:pPr>
            <a:r>
              <a:rPr lang="en-GB"/>
              <a:t>Click on the answer of your choice.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530"/>
                                        </p:tgtEl>
                                        <p:attrNameLst>
                                          <p:attrName>style.visibility</p:attrName>
                                        </p:attrNameLst>
                                      </p:cBhvr>
                                      <p:to>
                                        <p:strVal val="visible"/>
                                      </p:to>
                                    </p:set>
                                    <p:anim calcmode="discrete" valueType="clr">
                                      <p:cBhvr override="childStyle">
                                        <p:cTn id="7" dur="80"/>
                                        <p:tgtEl>
                                          <p:spTgt spid="225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0"/>
                                        </p:tgtEl>
                                        <p:attrNameLst>
                                          <p:attrName>fillcolor</p:attrName>
                                        </p:attrNameLst>
                                      </p:cBhvr>
                                      <p:tavLst>
                                        <p:tav tm="0">
                                          <p:val>
                                            <p:clrVal>
                                              <a:schemeClr val="accent2"/>
                                            </p:clrVal>
                                          </p:val>
                                        </p:tav>
                                        <p:tav tm="50000">
                                          <p:val>
                                            <p:clrVal>
                                              <a:schemeClr val="hlink"/>
                                            </p:clrVal>
                                          </p:val>
                                        </p:tav>
                                      </p:tavLst>
                                    </p:anim>
                                    <p:set>
                                      <p:cBhvr>
                                        <p:cTn id="9" dur="80"/>
                                        <p:tgtEl>
                                          <p:spTgt spid="22530"/>
                                        </p:tgtEl>
                                        <p:attrNameLst>
                                          <p:attrName>fill.type</p:attrName>
                                        </p:attrNameLst>
                                      </p:cBhvr>
                                      <p:to>
                                        <p:strVal val="solid"/>
                                      </p:to>
                                    </p:set>
                                  </p:childTnLst>
                                </p:cTn>
                              </p:par>
                            </p:childTnLst>
                          </p:cTn>
                        </p:par>
                        <p:par>
                          <p:cTn id="10" fill="hold">
                            <p:stCondLst>
                              <p:cond delay="840"/>
                            </p:stCondLst>
                            <p:childTnLst>
                              <p:par>
                                <p:cTn id="11" presetID="9" presetClass="entr" presetSubtype="0" fill="hold" nodeType="after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dissolve">
                                      <p:cBhvr>
                                        <p:cTn id="13" dur="500"/>
                                        <p:tgtEl>
                                          <p:spTgt spid="22531"/>
                                        </p:tgtEl>
                                      </p:cBhvr>
                                    </p:animEffect>
                                  </p:childTnLst>
                                </p:cTn>
                              </p:par>
                            </p:childTnLst>
                          </p:cTn>
                        </p:par>
                        <p:par>
                          <p:cTn id="14" fill="hold">
                            <p:stCondLst>
                              <p:cond delay="13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22532">
                                            <p:txEl>
                                              <p:pRg st="0" end="0"/>
                                            </p:txEl>
                                          </p:spTgt>
                                        </p:tgtEl>
                                        <p:attrNameLst>
                                          <p:attrName>style.visibility</p:attrName>
                                        </p:attrNameLst>
                                      </p:cBhvr>
                                      <p:to>
                                        <p:strVal val="visible"/>
                                      </p:to>
                                    </p:set>
                                    <p:anim calcmode="discrete" valueType="clr">
                                      <p:cBhvr override="childStyle">
                                        <p:cTn id="17" dur="80"/>
                                        <p:tgtEl>
                                          <p:spTgt spid="225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2532">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2532">
                                            <p:txEl>
                                              <p:pRg st="0" end="0"/>
                                            </p:txEl>
                                          </p:spTgt>
                                        </p:tgtEl>
                                        <p:attrNameLst>
                                          <p:attrName>fill.type</p:attrName>
                                        </p:attrNameLst>
                                      </p:cBhvr>
                                      <p:to>
                                        <p:strVal val="solid"/>
                                      </p:to>
                                    </p:set>
                                  </p:childTnLst>
                                </p:cTn>
                              </p:par>
                            </p:childTnLst>
                          </p:cTn>
                        </p:par>
                        <p:par>
                          <p:cTn id="20" fill="hold">
                            <p:stCondLst>
                              <p:cond delay="2980"/>
                            </p:stCondLst>
                            <p:childTnLst>
                              <p:par>
                                <p:cTn id="21" presetID="2" presetClass="entr" presetSubtype="2" fill="hold" grpId="0" nodeType="after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additive="base">
                                        <p:cTn id="23" dur="500" fill="hold"/>
                                        <p:tgtEl>
                                          <p:spTgt spid="22533"/>
                                        </p:tgtEl>
                                        <p:attrNameLst>
                                          <p:attrName>ppt_x</p:attrName>
                                        </p:attrNameLst>
                                      </p:cBhvr>
                                      <p:tavLst>
                                        <p:tav tm="0">
                                          <p:val>
                                            <p:strVal val="1+#ppt_w/2"/>
                                          </p:val>
                                        </p:tav>
                                        <p:tav tm="100000">
                                          <p:val>
                                            <p:strVal val="#ppt_x"/>
                                          </p:val>
                                        </p:tav>
                                      </p:tavLst>
                                    </p:anim>
                                    <p:anim calcmode="lin" valueType="num">
                                      <p:cBhvr additive="base">
                                        <p:cTn id="24" dur="500" fill="hold"/>
                                        <p:tgtEl>
                                          <p:spTgt spid="22533"/>
                                        </p:tgtEl>
                                        <p:attrNameLst>
                                          <p:attrName>ppt_y</p:attrName>
                                        </p:attrNameLst>
                                      </p:cBhvr>
                                      <p:tavLst>
                                        <p:tav tm="0">
                                          <p:val>
                                            <p:strVal val="#ppt_y"/>
                                          </p:val>
                                        </p:tav>
                                        <p:tav tm="100000">
                                          <p:val>
                                            <p:strVal val="#ppt_y"/>
                                          </p:val>
                                        </p:tav>
                                      </p:tavLst>
                                    </p:anim>
                                  </p:childTnLst>
                                </p:cTn>
                              </p:par>
                            </p:childTnLst>
                          </p:cTn>
                        </p:par>
                        <p:par>
                          <p:cTn id="25" fill="hold">
                            <p:stCondLst>
                              <p:cond delay="3480"/>
                            </p:stCondLst>
                            <p:childTnLst>
                              <p:par>
                                <p:cTn id="26" presetID="1" presetClass="entr" presetSubtype="0" fill="hold" grpId="0" nodeType="afterEffect">
                                  <p:stCondLst>
                                    <p:cond delay="0"/>
                                  </p:stCondLst>
                                  <p:childTnLst>
                                    <p:set>
                                      <p:cBhvr>
                                        <p:cTn id="27" dur="1" fill="hold">
                                          <p:stCondLst>
                                            <p:cond delay="0"/>
                                          </p:stCondLst>
                                        </p:cTn>
                                        <p:tgtEl>
                                          <p:spTgt spid="225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5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536">
                                            <p:txEl>
                                              <p:pRg st="0" end="0"/>
                                            </p:txEl>
                                          </p:spTgt>
                                        </p:tgtEl>
                                        <p:attrNameLst>
                                          <p:attrName>style.visibility</p:attrName>
                                        </p:attrNameLst>
                                      </p:cBhvr>
                                      <p:to>
                                        <p:strVal val="visible"/>
                                      </p:to>
                                    </p:set>
                                  </p:childTnLst>
                                </p:cTn>
                              </p:par>
                            </p:childTnLst>
                          </p:cTn>
                        </p:par>
                        <p:par>
                          <p:cTn id="32" fill="hold">
                            <p:stCondLst>
                              <p:cond delay="348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22537">
                                            <p:txEl>
                                              <p:pRg st="0" end="0"/>
                                            </p:txEl>
                                          </p:spTgt>
                                        </p:tgtEl>
                                        <p:attrNameLst>
                                          <p:attrName>style.visibility</p:attrName>
                                        </p:attrNameLst>
                                      </p:cBhvr>
                                      <p:to>
                                        <p:strVal val="visible"/>
                                      </p:to>
                                    </p:set>
                                    <p:anim calcmode="discrete" valueType="clr">
                                      <p:cBhvr override="childStyle">
                                        <p:cTn id="35" dur="80"/>
                                        <p:tgtEl>
                                          <p:spTgt spid="225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537">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253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animBg="1"/>
      <p:bldP spid="22534" grpId="0"/>
      <p:bldP spid="225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r>
              <a:rPr lang="en-GB"/>
              <a:t>Sorry you are wrong go back and try again</a:t>
            </a:r>
            <a:endParaRPr lang="en-US"/>
          </a:p>
        </p:txBody>
      </p:sp>
      <p:sp>
        <p:nvSpPr>
          <p:cNvPr id="24580" name="AutoShape 4">
            <a:hlinkClick r:id="" action="ppaction://hlinkshowjump?jump=previousslide" highlightClick="1"/>
          </p:cNvPr>
          <p:cNvSpPr>
            <a:spLocks noChangeArrowheads="1"/>
          </p:cNvSpPr>
          <p:nvPr/>
        </p:nvSpPr>
        <p:spPr bwMode="auto">
          <a:xfrm>
            <a:off x="6732588" y="4437063"/>
            <a:ext cx="1368425" cy="1152525"/>
          </a:xfrm>
          <a:prstGeom prst="actionButtonBackPrevious">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Well done that is correct</a:t>
            </a:r>
            <a:endParaRPr lang="en-US"/>
          </a:p>
        </p:txBody>
      </p:sp>
      <p:sp>
        <p:nvSpPr>
          <p:cNvPr id="25603" name="Rectangle 3"/>
          <p:cNvSpPr>
            <a:spLocks noGrp="1" noChangeArrowheads="1"/>
          </p:cNvSpPr>
          <p:nvPr>
            <p:ph type="body" idx="1"/>
          </p:nvPr>
        </p:nvSpPr>
        <p:spPr>
          <a:xfrm>
            <a:off x="457200" y="1600200"/>
            <a:ext cx="7931150" cy="2405063"/>
          </a:xfrm>
        </p:spPr>
        <p:txBody>
          <a:bodyPr/>
          <a:lstStyle/>
          <a:p>
            <a:pPr>
              <a:buFontTx/>
              <a:buNone/>
            </a:pPr>
            <a:endParaRPr lang="en-US"/>
          </a:p>
        </p:txBody>
      </p:sp>
      <p:sp>
        <p:nvSpPr>
          <p:cNvPr id="25604" name="AutoShape 4">
            <a:hlinkClick r:id="" action="ppaction://hlinkshowjump?jump=nextslide" highlightClick="1"/>
          </p:cNvPr>
          <p:cNvSpPr>
            <a:spLocks noChangeArrowheads="1"/>
          </p:cNvSpPr>
          <p:nvPr/>
        </p:nvSpPr>
        <p:spPr bwMode="auto">
          <a:xfrm>
            <a:off x="7380288" y="5373688"/>
            <a:ext cx="1008062" cy="1079500"/>
          </a:xfrm>
          <a:prstGeom prst="actionButtonForwardNext">
            <a:avLst/>
          </a:prstGeom>
          <a:solidFill>
            <a:schemeClr val="accent1"/>
          </a:solidFill>
          <a:ln w="9525">
            <a:noFill/>
            <a:miter lim="800000"/>
            <a:headEnd/>
            <a:tailEnd/>
          </a:ln>
          <a:effectLst/>
        </p:spPr>
        <p:txBody>
          <a:bodyPr wrap="none" anchor="ctr"/>
          <a:lstStyle/>
          <a:p>
            <a:endParaRPr lang="en-GB"/>
          </a:p>
        </p:txBody>
      </p:sp>
      <p:sp>
        <p:nvSpPr>
          <p:cNvPr id="25605" name="Text Box 5"/>
          <p:cNvSpPr txBox="1">
            <a:spLocks noChangeArrowheads="1"/>
          </p:cNvSpPr>
          <p:nvPr/>
        </p:nvSpPr>
        <p:spPr bwMode="auto">
          <a:xfrm>
            <a:off x="4140200" y="5949950"/>
            <a:ext cx="3744913" cy="366713"/>
          </a:xfrm>
          <a:prstGeom prst="rect">
            <a:avLst/>
          </a:prstGeom>
          <a:noFill/>
          <a:ln w="9525">
            <a:noFill/>
            <a:miter lim="800000"/>
            <a:headEnd/>
            <a:tailEnd/>
          </a:ln>
          <a:effectLst/>
        </p:spPr>
        <p:txBody>
          <a:bodyPr>
            <a:spAutoFit/>
          </a:bodyPr>
          <a:lstStyle/>
          <a:p>
            <a:pPr>
              <a:spcBef>
                <a:spcPct val="50000"/>
              </a:spcBef>
            </a:pPr>
            <a:r>
              <a:rPr lang="en-GB"/>
              <a:t>Click here for next question</a:t>
            </a:r>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0"/>
            <a:ext cx="8229600" cy="1143000"/>
          </a:xfrm>
        </p:spPr>
        <p:txBody>
          <a:bodyPr/>
          <a:lstStyle/>
          <a:p>
            <a:r>
              <a:rPr lang="en-GB" sz="2800"/>
              <a:t>Now try a few on your own</a:t>
            </a:r>
            <a:r>
              <a:rPr lang="en-GB"/>
              <a:t>…</a:t>
            </a:r>
            <a:endParaRPr lang="en-US"/>
          </a:p>
        </p:txBody>
      </p:sp>
      <p:pic>
        <p:nvPicPr>
          <p:cNvPr id="26627" name="Picture 3" descr="geog1map"/>
          <p:cNvPicPr>
            <a:picLocks noChangeAspect="1" noChangeArrowheads="1"/>
          </p:cNvPicPr>
          <p:nvPr>
            <p:ph idx="1"/>
          </p:nvPr>
        </p:nvPicPr>
        <p:blipFill>
          <a:blip r:embed="rId2" cstate="print"/>
          <a:srcRect l="30908" t="50740" r="9340" b="3824"/>
          <a:stretch>
            <a:fillRect/>
          </a:stretch>
        </p:blipFill>
        <p:spPr>
          <a:xfrm>
            <a:off x="474663" y="981075"/>
            <a:ext cx="5138737" cy="5256213"/>
          </a:xfrm>
          <a:noFill/>
          <a:ln/>
        </p:spPr>
      </p:pic>
      <p:sp>
        <p:nvSpPr>
          <p:cNvPr id="26628" name="Text Box 4"/>
          <p:cNvSpPr txBox="1">
            <a:spLocks noChangeArrowheads="1"/>
          </p:cNvSpPr>
          <p:nvPr/>
        </p:nvSpPr>
        <p:spPr bwMode="auto">
          <a:xfrm>
            <a:off x="5795963" y="1412875"/>
            <a:ext cx="3097212" cy="641350"/>
          </a:xfrm>
          <a:prstGeom prst="rect">
            <a:avLst/>
          </a:prstGeom>
          <a:noFill/>
          <a:ln w="9525">
            <a:noFill/>
            <a:miter lim="800000"/>
            <a:headEnd/>
            <a:tailEnd/>
          </a:ln>
          <a:effectLst/>
        </p:spPr>
        <p:txBody>
          <a:bodyPr>
            <a:spAutoFit/>
          </a:bodyPr>
          <a:lstStyle/>
          <a:p>
            <a:pPr>
              <a:spcBef>
                <a:spcPct val="50000"/>
              </a:spcBef>
            </a:pPr>
            <a:r>
              <a:rPr lang="en-GB"/>
              <a:t>What is at  6 figure grid reference 325 456?</a:t>
            </a:r>
            <a:endParaRPr lang="en-US"/>
          </a:p>
        </p:txBody>
      </p:sp>
      <p:sp>
        <p:nvSpPr>
          <p:cNvPr id="26630" name="Text Box 6"/>
          <p:cNvSpPr txBox="1">
            <a:spLocks noChangeArrowheads="1"/>
          </p:cNvSpPr>
          <p:nvPr/>
        </p:nvSpPr>
        <p:spPr bwMode="auto">
          <a:xfrm>
            <a:off x="6084888" y="2924175"/>
            <a:ext cx="2592387" cy="366713"/>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A The Post Office</a:t>
            </a:r>
            <a:endParaRPr lang="en-US"/>
          </a:p>
        </p:txBody>
      </p:sp>
      <p:sp>
        <p:nvSpPr>
          <p:cNvPr id="26631" name="Text Box 7"/>
          <p:cNvSpPr txBox="1">
            <a:spLocks noChangeArrowheads="1"/>
          </p:cNvSpPr>
          <p:nvPr/>
        </p:nvSpPr>
        <p:spPr bwMode="auto">
          <a:xfrm>
            <a:off x="6084888" y="3573463"/>
            <a:ext cx="2303462" cy="366712"/>
          </a:xfrm>
          <a:prstGeom prst="rect">
            <a:avLst/>
          </a:prstGeom>
          <a:noFill/>
          <a:ln w="9525">
            <a:noFill/>
            <a:miter lim="800000"/>
            <a:headEnd/>
            <a:tailEnd/>
          </a:ln>
          <a:effectLst/>
        </p:spPr>
        <p:txBody>
          <a:bodyPr>
            <a:spAutoFit/>
          </a:bodyPr>
          <a:lstStyle/>
          <a:p>
            <a:pPr>
              <a:spcBef>
                <a:spcPct val="50000"/>
              </a:spcBef>
            </a:pPr>
            <a:r>
              <a:rPr lang="en-GB">
                <a:hlinkClick r:id="rId4" action="ppaction://hlinksldjump"/>
              </a:rPr>
              <a:t>B Mickelham Hall</a:t>
            </a:r>
            <a:endParaRPr lang="en-US"/>
          </a:p>
        </p:txBody>
      </p:sp>
      <p:sp>
        <p:nvSpPr>
          <p:cNvPr id="26632" name="Text Box 8"/>
          <p:cNvSpPr txBox="1">
            <a:spLocks noChangeArrowheads="1"/>
          </p:cNvSpPr>
          <p:nvPr/>
        </p:nvSpPr>
        <p:spPr bwMode="auto">
          <a:xfrm>
            <a:off x="6084888" y="4221163"/>
            <a:ext cx="2447925" cy="366712"/>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C Cowslip Farm</a:t>
            </a:r>
            <a:endParaRPr lang="en-US"/>
          </a:p>
        </p:txBody>
      </p:sp>
      <p:sp>
        <p:nvSpPr>
          <p:cNvPr id="26633" name="Text Box 9"/>
          <p:cNvSpPr txBox="1">
            <a:spLocks noChangeArrowheads="1"/>
          </p:cNvSpPr>
          <p:nvPr/>
        </p:nvSpPr>
        <p:spPr bwMode="auto">
          <a:xfrm>
            <a:off x="6011863" y="5013325"/>
            <a:ext cx="2447925" cy="641350"/>
          </a:xfrm>
          <a:prstGeom prst="rect">
            <a:avLst/>
          </a:prstGeom>
          <a:noFill/>
          <a:ln w="9525">
            <a:noFill/>
            <a:miter lim="800000"/>
            <a:headEnd/>
            <a:tailEnd/>
          </a:ln>
          <a:effectLst/>
        </p:spPr>
        <p:txBody>
          <a:bodyPr>
            <a:spAutoFit/>
          </a:bodyPr>
          <a:lstStyle/>
          <a:p>
            <a:pPr>
              <a:spcBef>
                <a:spcPct val="50000"/>
              </a:spcBef>
            </a:pPr>
            <a:r>
              <a:rPr lang="en-GB"/>
              <a:t>Click on the answer of your choice.</a:t>
            </a: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6"/>
                                        </p:tgtEl>
                                        <p:attrNameLst>
                                          <p:attrName>style.visibility</p:attrName>
                                        </p:attrNameLst>
                                      </p:cBhvr>
                                      <p:to>
                                        <p:strVal val="visible"/>
                                      </p:to>
                                    </p:set>
                                    <p:anim calcmode="discrete" valueType="clr">
                                      <p:cBhvr override="childStyle">
                                        <p:cTn id="7" dur="80"/>
                                        <p:tgtEl>
                                          <p:spTgt spid="266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gtEl>
                                        <p:attrNameLst>
                                          <p:attrName>fillcolor</p:attrName>
                                        </p:attrNameLst>
                                      </p:cBhvr>
                                      <p:tavLst>
                                        <p:tav tm="0">
                                          <p:val>
                                            <p:clrVal>
                                              <a:schemeClr val="accent2"/>
                                            </p:clrVal>
                                          </p:val>
                                        </p:tav>
                                        <p:tav tm="50000">
                                          <p:val>
                                            <p:clrVal>
                                              <a:schemeClr val="hlink"/>
                                            </p:clrVal>
                                          </p:val>
                                        </p:tav>
                                      </p:tavLst>
                                    </p:anim>
                                    <p:set>
                                      <p:cBhvr>
                                        <p:cTn id="9" dur="80"/>
                                        <p:tgtEl>
                                          <p:spTgt spid="26626"/>
                                        </p:tgtEl>
                                        <p:attrNameLst>
                                          <p:attrName>fill.type</p:attrName>
                                        </p:attrNameLst>
                                      </p:cBhvr>
                                      <p:to>
                                        <p:strVal val="solid"/>
                                      </p:to>
                                    </p:set>
                                  </p:childTnLst>
                                </p:cTn>
                              </p:par>
                            </p:childTnLst>
                          </p:cTn>
                        </p:par>
                        <p:par>
                          <p:cTn id="10" fill="hold">
                            <p:stCondLst>
                              <p:cond delay="840"/>
                            </p:stCondLst>
                            <p:childTnLst>
                              <p:par>
                                <p:cTn id="11" presetID="9" presetClass="entr" presetSubtype="0" fill="hold" nodeType="after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dissolve">
                                      <p:cBhvr>
                                        <p:cTn id="13" dur="500"/>
                                        <p:tgtEl>
                                          <p:spTgt spid="26627"/>
                                        </p:tgtEl>
                                      </p:cBhvr>
                                    </p:animEffect>
                                  </p:childTnLst>
                                </p:cTn>
                              </p:par>
                            </p:childTnLst>
                          </p:cTn>
                        </p:par>
                        <p:par>
                          <p:cTn id="14" fill="hold">
                            <p:stCondLst>
                              <p:cond delay="134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26628">
                                            <p:txEl>
                                              <p:pRg st="0" end="0"/>
                                            </p:txEl>
                                          </p:spTgt>
                                        </p:tgtEl>
                                        <p:attrNameLst>
                                          <p:attrName>style.visibility</p:attrName>
                                        </p:attrNameLst>
                                      </p:cBhvr>
                                      <p:to>
                                        <p:strVal val="visible"/>
                                      </p:to>
                                    </p:set>
                                    <p:anim calcmode="discrete" valueType="clr">
                                      <p:cBhvr override="childStyle">
                                        <p:cTn id="17" dur="80"/>
                                        <p:tgtEl>
                                          <p:spTgt spid="2662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28">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26628">
                                            <p:txEl>
                                              <p:pRg st="0" end="0"/>
                                            </p:txEl>
                                          </p:spTgt>
                                        </p:tgtEl>
                                        <p:attrNameLst>
                                          <p:attrName>fill.type</p:attrName>
                                        </p:attrNameLst>
                                      </p:cBhvr>
                                      <p:to>
                                        <p:strVal val="solid"/>
                                      </p:to>
                                    </p:set>
                                  </p:childTnLst>
                                </p:cTn>
                              </p:par>
                            </p:childTnLst>
                          </p:cTn>
                        </p:par>
                        <p:par>
                          <p:cTn id="20" fill="hold">
                            <p:stCondLst>
                              <p:cond delay="2780"/>
                            </p:stCondLst>
                            <p:childTnLst>
                              <p:par>
                                <p:cTn id="21" presetID="1" presetClass="entr" presetSubtype="0" fill="hold" grpId="0" nodeType="afterEffect">
                                  <p:stCondLst>
                                    <p:cond delay="0"/>
                                  </p:stCondLst>
                                  <p:childTnLst>
                                    <p:set>
                                      <p:cBhvr>
                                        <p:cTn id="22" dur="1" fill="hold">
                                          <p:stCondLst>
                                            <p:cond delay="0"/>
                                          </p:stCondLst>
                                        </p:cTn>
                                        <p:tgtEl>
                                          <p:spTgt spid="266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2">
                                            <p:txEl>
                                              <p:pRg st="0" end="0"/>
                                            </p:txEl>
                                          </p:spTgt>
                                        </p:tgtEl>
                                        <p:attrNameLst>
                                          <p:attrName>style.visibility</p:attrName>
                                        </p:attrNameLst>
                                      </p:cBhvr>
                                      <p:to>
                                        <p:strVal val="visible"/>
                                      </p:to>
                                    </p:set>
                                  </p:childTnLst>
                                </p:cTn>
                              </p:par>
                            </p:childTnLst>
                          </p:cTn>
                        </p:par>
                        <p:par>
                          <p:cTn id="27" fill="hold">
                            <p:stCondLst>
                              <p:cond delay="2780"/>
                            </p:stCondLst>
                            <p:childTnLst>
                              <p:par>
                                <p:cTn id="28" presetID="27" presetClass="entr" presetSubtype="0" fill="hold" nodeType="afterEffect">
                                  <p:stCondLst>
                                    <p:cond delay="0"/>
                                  </p:stCondLst>
                                  <p:iterate type="lt">
                                    <p:tmPct val="50000"/>
                                  </p:iterate>
                                  <p:childTnLst>
                                    <p:set>
                                      <p:cBhvr>
                                        <p:cTn id="29" dur="1" fill="hold">
                                          <p:stCondLst>
                                            <p:cond delay="0"/>
                                          </p:stCondLst>
                                        </p:cTn>
                                        <p:tgtEl>
                                          <p:spTgt spid="26633">
                                            <p:txEl>
                                              <p:pRg st="0" end="0"/>
                                            </p:txEl>
                                          </p:spTgt>
                                        </p:tgtEl>
                                        <p:attrNameLst>
                                          <p:attrName>style.visibility</p:attrName>
                                        </p:attrNameLst>
                                      </p:cBhvr>
                                      <p:to>
                                        <p:strVal val="visible"/>
                                      </p:to>
                                    </p:set>
                                    <p:anim calcmode="discrete" valueType="clr">
                                      <p:cBhvr override="childStyle">
                                        <p:cTn id="30" dur="80"/>
                                        <p:tgtEl>
                                          <p:spTgt spid="266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6633">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266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0" grpId="0"/>
      <p:bldP spid="266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r>
              <a:rPr lang="en-GB"/>
              <a:t>Sorry you are wrong go back and try again</a:t>
            </a:r>
            <a:endParaRPr lang="en-US"/>
          </a:p>
        </p:txBody>
      </p:sp>
      <p:sp>
        <p:nvSpPr>
          <p:cNvPr id="27652" name="AutoShape 4">
            <a:hlinkClick r:id="" action="ppaction://hlinkshowjump?jump=previousslide" highlightClick="1"/>
          </p:cNvPr>
          <p:cNvSpPr>
            <a:spLocks noChangeArrowheads="1"/>
          </p:cNvSpPr>
          <p:nvPr/>
        </p:nvSpPr>
        <p:spPr bwMode="auto">
          <a:xfrm>
            <a:off x="6732588" y="4437063"/>
            <a:ext cx="1368425" cy="1152525"/>
          </a:xfrm>
          <a:prstGeom prst="actionButtonBackPrevious">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Map Scales</a:t>
            </a:r>
            <a:endParaRPr lang="en-US"/>
          </a:p>
        </p:txBody>
      </p:sp>
      <p:sp>
        <p:nvSpPr>
          <p:cNvPr id="3075" name="Rectangle 3"/>
          <p:cNvSpPr>
            <a:spLocks noGrp="1" noChangeArrowheads="1"/>
          </p:cNvSpPr>
          <p:nvPr>
            <p:ph type="body" idx="1"/>
          </p:nvPr>
        </p:nvSpPr>
        <p:spPr/>
        <p:txBody>
          <a:bodyPr/>
          <a:lstStyle/>
          <a:p>
            <a:r>
              <a:rPr lang="en-GB"/>
              <a:t>Large scale maps show the most detail but only cover a small area e.g. road maps, town plans.</a:t>
            </a:r>
          </a:p>
          <a:p>
            <a:endParaRPr lang="en-GB"/>
          </a:p>
          <a:p>
            <a:r>
              <a:rPr lang="en-GB"/>
              <a:t>Small scale maps show less detail but cover a larger area e.g. maps of the whole of the UK.</a:t>
            </a:r>
            <a:endParaRPr lang="en-US"/>
          </a:p>
        </p:txBody>
      </p:sp>
      <p:sp>
        <p:nvSpPr>
          <p:cNvPr id="3076" name="AutoShape 4">
            <a:hlinkClick r:id="" action="ppaction://hlinkshowjump?jump=nextslide" highlightClick="1"/>
          </p:cNvPr>
          <p:cNvSpPr>
            <a:spLocks noChangeArrowheads="1"/>
          </p:cNvSpPr>
          <p:nvPr/>
        </p:nvSpPr>
        <p:spPr bwMode="auto">
          <a:xfrm>
            <a:off x="7956550" y="5805488"/>
            <a:ext cx="863600" cy="792162"/>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3075">
                                            <p:txEl>
                                              <p:pRg st="0" end="0"/>
                                            </p:txEl>
                                          </p:spTgt>
                                        </p:tgtEl>
                                        <p:attrNameLst>
                                          <p:attrName>style.visibility</p:attrName>
                                        </p:attrNameLst>
                                      </p:cBhvr>
                                      <p:to>
                                        <p:strVal val="visible"/>
                                      </p:to>
                                    </p:set>
                                    <p:anim calcmode="discrete" valueType="clr">
                                      <p:cBhvr override="childStyle">
                                        <p:cTn id="10" dur="80"/>
                                        <p:tgtEl>
                                          <p:spTgt spid="30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075">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075">
                                            <p:txEl>
                                              <p:pRg st="0" end="0"/>
                                            </p:txEl>
                                          </p:spTgt>
                                        </p:tgtEl>
                                        <p:attrNameLst>
                                          <p:attrName>fill.type</p:attrName>
                                        </p:attrNameLst>
                                      </p:cBhvr>
                                      <p:to>
                                        <p:strVal val="solid"/>
                                      </p:to>
                                    </p:set>
                                  </p:childTnLst>
                                </p:cTn>
                              </p:par>
                            </p:childTnLst>
                          </p:cTn>
                        </p:par>
                        <p:par>
                          <p:cTn id="13" fill="hold">
                            <p:stCondLst>
                              <p:cond delay="308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3075">
                                            <p:txEl>
                                              <p:pRg st="2" end="2"/>
                                            </p:txEl>
                                          </p:spTgt>
                                        </p:tgtEl>
                                        <p:attrNameLst>
                                          <p:attrName>style.visibility</p:attrName>
                                        </p:attrNameLst>
                                      </p:cBhvr>
                                      <p:to>
                                        <p:strVal val="visible"/>
                                      </p:to>
                                    </p:set>
                                    <p:anim calcmode="discrete" valueType="clr">
                                      <p:cBhvr override="childStyle">
                                        <p:cTn id="16" dur="80"/>
                                        <p:tgtEl>
                                          <p:spTgt spid="30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3075">
                                            <p:txEl>
                                              <p:pRg st="2" end="2"/>
                                            </p:txEl>
                                          </p:spTgt>
                                        </p:tgtEl>
                                        <p:attrNameLst>
                                          <p:attrName>fillcolor</p:attrName>
                                        </p:attrNameLst>
                                      </p:cBhvr>
                                      <p:tavLst>
                                        <p:tav tm="0">
                                          <p:val>
                                            <p:clrVal>
                                              <a:schemeClr val="accent2"/>
                                            </p:clrVal>
                                          </p:val>
                                        </p:tav>
                                        <p:tav tm="50000">
                                          <p:val>
                                            <p:clrVal>
                                              <a:schemeClr val="hlink"/>
                                            </p:clrVal>
                                          </p:val>
                                        </p:tav>
                                      </p:tavLst>
                                    </p:anim>
                                    <p:set>
                                      <p:cBhvr>
                                        <p:cTn id="18" dur="80"/>
                                        <p:tgtEl>
                                          <p:spTgt spid="3075">
                                            <p:txEl>
                                              <p:pRg st="2" end="2"/>
                                            </p:txEl>
                                          </p:spTgt>
                                        </p:tgtEl>
                                        <p:attrNameLst>
                                          <p:attrName>fill.type</p:attrName>
                                        </p:attrNameLst>
                                      </p:cBhvr>
                                      <p:to>
                                        <p:strVal val="solid"/>
                                      </p:to>
                                    </p:set>
                                  </p:childTnLst>
                                </p:cTn>
                              </p:par>
                            </p:childTnLst>
                          </p:cTn>
                        </p:par>
                        <p:par>
                          <p:cTn id="19" fill="hold">
                            <p:stCondLst>
                              <p:cond delay="6040"/>
                            </p:stCondLst>
                            <p:childTnLst>
                              <p:par>
                                <p:cTn id="20" presetID="1" presetClass="entr" presetSubtype="0" fill="hold" grpId="0" nodeType="afterEffect">
                                  <p:stCondLst>
                                    <p:cond delay="0"/>
                                  </p:stCondLst>
                                  <p:childTnLst>
                                    <p:set>
                                      <p:cBhvr>
                                        <p:cTn id="21"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Well done that is correct.</a:t>
            </a:r>
            <a:endParaRPr lang="en-US"/>
          </a:p>
        </p:txBody>
      </p:sp>
      <p:sp>
        <p:nvSpPr>
          <p:cNvPr id="28675" name="Rectangle 3"/>
          <p:cNvSpPr>
            <a:spLocks noGrp="1" noChangeArrowheads="1"/>
          </p:cNvSpPr>
          <p:nvPr>
            <p:ph type="body" idx="1"/>
          </p:nvPr>
        </p:nvSpPr>
        <p:spPr>
          <a:xfrm>
            <a:off x="457200" y="1600200"/>
            <a:ext cx="7931150" cy="1612900"/>
          </a:xfrm>
        </p:spPr>
        <p:txBody>
          <a:bodyPr/>
          <a:lstStyle/>
          <a:p>
            <a:pPr>
              <a:buFontTx/>
              <a:buNone/>
            </a:pPr>
            <a:r>
              <a:rPr lang="en-GB"/>
              <a:t>If you now feel more confident about 6 figure grid references click here to return to the main menu.</a:t>
            </a:r>
            <a:endParaRPr lang="en-US"/>
          </a:p>
        </p:txBody>
      </p:sp>
      <p:sp>
        <p:nvSpPr>
          <p:cNvPr id="28678" name="AutoShape 6">
            <a:hlinkClick r:id="rId2" action="ppaction://hlinksldjump" highlightClick="1"/>
          </p:cNvPr>
          <p:cNvSpPr>
            <a:spLocks noChangeArrowheads="1"/>
          </p:cNvSpPr>
          <p:nvPr/>
        </p:nvSpPr>
        <p:spPr bwMode="auto">
          <a:xfrm>
            <a:off x="4140200" y="2636838"/>
            <a:ext cx="1150938" cy="936625"/>
          </a:xfrm>
          <a:prstGeom prst="actionButtonEnd">
            <a:avLst/>
          </a:prstGeom>
          <a:solidFill>
            <a:schemeClr val="accent1"/>
          </a:solidFill>
          <a:ln w="9525">
            <a:noFill/>
            <a:miter lim="800000"/>
            <a:headEnd/>
            <a:tailEnd/>
          </a:ln>
          <a:effectLst/>
        </p:spPr>
        <p:txBody>
          <a:bodyPr wrap="none" anchor="ctr"/>
          <a:lstStyle/>
          <a:p>
            <a:endParaRPr lang="en-GB"/>
          </a:p>
        </p:txBody>
      </p:sp>
      <p:sp>
        <p:nvSpPr>
          <p:cNvPr id="28679" name="Text Box 7"/>
          <p:cNvSpPr txBox="1">
            <a:spLocks noChangeArrowheads="1"/>
          </p:cNvSpPr>
          <p:nvPr/>
        </p:nvSpPr>
        <p:spPr bwMode="auto">
          <a:xfrm>
            <a:off x="539750" y="4221163"/>
            <a:ext cx="7056438" cy="1554162"/>
          </a:xfrm>
          <a:prstGeom prst="rect">
            <a:avLst/>
          </a:prstGeom>
          <a:noFill/>
          <a:ln w="9525">
            <a:noFill/>
            <a:miter lim="800000"/>
            <a:headEnd/>
            <a:tailEnd/>
          </a:ln>
          <a:effectLst/>
        </p:spPr>
        <p:txBody>
          <a:bodyPr>
            <a:spAutoFit/>
          </a:bodyPr>
          <a:lstStyle/>
          <a:p>
            <a:pPr>
              <a:spcBef>
                <a:spcPct val="50000"/>
              </a:spcBef>
            </a:pPr>
            <a:r>
              <a:rPr lang="en-GB" sz="3200"/>
              <a:t>If you want to return to the beginning of this section on 6 figure grid references click here.</a:t>
            </a:r>
            <a:endParaRPr lang="en-US" sz="3200"/>
          </a:p>
        </p:txBody>
      </p:sp>
      <p:sp>
        <p:nvSpPr>
          <p:cNvPr id="28680" name="AutoShape 8">
            <a:hlinkClick r:id="rId3" action="ppaction://hlinksldjump" highlightClick="1"/>
          </p:cNvPr>
          <p:cNvSpPr>
            <a:spLocks noChangeArrowheads="1"/>
          </p:cNvSpPr>
          <p:nvPr/>
        </p:nvSpPr>
        <p:spPr bwMode="auto">
          <a:xfrm>
            <a:off x="4500563" y="5445125"/>
            <a:ext cx="1152525" cy="1079500"/>
          </a:xfrm>
          <a:prstGeom prst="actionButtonBeginning">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How is scale shown on a map?</a:t>
            </a:r>
            <a:endParaRPr lang="en-US"/>
          </a:p>
        </p:txBody>
      </p:sp>
      <p:sp>
        <p:nvSpPr>
          <p:cNvPr id="4099" name="Rectangle 3"/>
          <p:cNvSpPr>
            <a:spLocks noGrp="1" noChangeArrowheads="1"/>
          </p:cNvSpPr>
          <p:nvPr>
            <p:ph type="body" idx="1"/>
          </p:nvPr>
        </p:nvSpPr>
        <p:spPr>
          <a:xfrm>
            <a:off x="457200" y="1600200"/>
            <a:ext cx="8229600" cy="1900238"/>
          </a:xfrm>
        </p:spPr>
        <p:txBody>
          <a:bodyPr/>
          <a:lstStyle/>
          <a:p>
            <a:r>
              <a:rPr lang="en-GB">
                <a:solidFill>
                  <a:srgbClr val="FF3300"/>
                </a:solidFill>
              </a:rPr>
              <a:t>1. As a written statement</a:t>
            </a:r>
          </a:p>
          <a:p>
            <a:r>
              <a:rPr lang="en-GB">
                <a:solidFill>
                  <a:schemeClr val="accent2"/>
                </a:solidFill>
              </a:rPr>
              <a:t>2.As a ratio or fraction</a:t>
            </a:r>
          </a:p>
          <a:p>
            <a:r>
              <a:rPr lang="en-GB">
                <a:solidFill>
                  <a:schemeClr val="folHlink"/>
                </a:solidFill>
              </a:rPr>
              <a:t>3.Using a scale line.</a:t>
            </a:r>
            <a:endParaRPr lang="en-US">
              <a:solidFill>
                <a:schemeClr val="folHlink"/>
              </a:solidFill>
            </a:endParaRPr>
          </a:p>
        </p:txBody>
      </p:sp>
      <p:sp>
        <p:nvSpPr>
          <p:cNvPr id="4100" name="Text Box 4"/>
          <p:cNvSpPr txBox="1">
            <a:spLocks noChangeArrowheads="1"/>
          </p:cNvSpPr>
          <p:nvPr/>
        </p:nvSpPr>
        <p:spPr bwMode="auto">
          <a:xfrm>
            <a:off x="755650" y="3860800"/>
            <a:ext cx="3529013" cy="366713"/>
          </a:xfrm>
          <a:prstGeom prst="rect">
            <a:avLst/>
          </a:prstGeom>
          <a:noFill/>
          <a:ln w="9525">
            <a:noFill/>
            <a:miter lim="800000"/>
            <a:headEnd/>
            <a:tailEnd/>
          </a:ln>
          <a:effectLst/>
        </p:spPr>
        <p:txBody>
          <a:bodyPr>
            <a:spAutoFit/>
          </a:bodyPr>
          <a:lstStyle/>
          <a:p>
            <a:pPr>
              <a:spcBef>
                <a:spcPct val="50000"/>
              </a:spcBef>
            </a:pPr>
            <a:r>
              <a:rPr lang="en-GB" b="1">
                <a:solidFill>
                  <a:srgbClr val="FF3300"/>
                </a:solidFill>
              </a:rPr>
              <a:t>4cm = 1 Km</a:t>
            </a:r>
            <a:endParaRPr lang="en-US" b="1">
              <a:solidFill>
                <a:srgbClr val="FF3300"/>
              </a:solidFill>
            </a:endParaRPr>
          </a:p>
        </p:txBody>
      </p:sp>
      <p:sp>
        <p:nvSpPr>
          <p:cNvPr id="4101" name="Text Box 5"/>
          <p:cNvSpPr txBox="1">
            <a:spLocks noChangeArrowheads="1"/>
          </p:cNvSpPr>
          <p:nvPr/>
        </p:nvSpPr>
        <p:spPr bwMode="auto">
          <a:xfrm>
            <a:off x="684213" y="4508500"/>
            <a:ext cx="3671887" cy="366713"/>
          </a:xfrm>
          <a:prstGeom prst="rect">
            <a:avLst/>
          </a:prstGeom>
          <a:noFill/>
          <a:ln w="9525">
            <a:noFill/>
            <a:miter lim="800000"/>
            <a:headEnd/>
            <a:tailEnd/>
          </a:ln>
          <a:effectLst/>
        </p:spPr>
        <p:txBody>
          <a:bodyPr>
            <a:spAutoFit/>
          </a:bodyPr>
          <a:lstStyle/>
          <a:p>
            <a:pPr>
              <a:spcBef>
                <a:spcPct val="50000"/>
              </a:spcBef>
            </a:pPr>
            <a:r>
              <a:rPr lang="en-GB" b="1">
                <a:solidFill>
                  <a:schemeClr val="accent2"/>
                </a:solidFill>
              </a:rPr>
              <a:t>1 : 25 000</a:t>
            </a:r>
            <a:endParaRPr lang="en-US" b="1">
              <a:solidFill>
                <a:schemeClr val="accent2"/>
              </a:solidFill>
            </a:endParaRPr>
          </a:p>
        </p:txBody>
      </p:sp>
      <p:sp>
        <p:nvSpPr>
          <p:cNvPr id="4102" name="Text Box 6"/>
          <p:cNvSpPr txBox="1">
            <a:spLocks noChangeArrowheads="1"/>
          </p:cNvSpPr>
          <p:nvPr/>
        </p:nvSpPr>
        <p:spPr bwMode="auto">
          <a:xfrm>
            <a:off x="755650" y="5157788"/>
            <a:ext cx="3313113" cy="779462"/>
          </a:xfrm>
          <a:prstGeom prst="rect">
            <a:avLst/>
          </a:prstGeom>
          <a:noFill/>
          <a:ln w="9525">
            <a:noFill/>
            <a:miter lim="800000"/>
            <a:headEnd/>
            <a:tailEnd/>
          </a:ln>
          <a:effectLst/>
        </p:spPr>
        <p:txBody>
          <a:bodyPr>
            <a:spAutoFit/>
          </a:bodyPr>
          <a:lstStyle/>
          <a:p>
            <a:pPr>
              <a:spcBef>
                <a:spcPct val="50000"/>
              </a:spcBef>
            </a:pPr>
            <a:r>
              <a:rPr lang="en-GB" b="1">
                <a:solidFill>
                  <a:schemeClr val="folHlink"/>
                </a:solidFill>
              </a:rPr>
              <a:t>0                  500m</a:t>
            </a:r>
          </a:p>
          <a:p>
            <a:pPr>
              <a:spcBef>
                <a:spcPct val="50000"/>
              </a:spcBef>
            </a:pPr>
            <a:endParaRPr lang="en-US" b="1"/>
          </a:p>
        </p:txBody>
      </p:sp>
      <p:sp>
        <p:nvSpPr>
          <p:cNvPr id="4103" name="Line 7"/>
          <p:cNvSpPr>
            <a:spLocks noChangeShapeType="1"/>
          </p:cNvSpPr>
          <p:nvPr/>
        </p:nvSpPr>
        <p:spPr bwMode="auto">
          <a:xfrm>
            <a:off x="971550" y="5516563"/>
            <a:ext cx="0" cy="144462"/>
          </a:xfrm>
          <a:prstGeom prst="line">
            <a:avLst/>
          </a:prstGeom>
          <a:noFill/>
          <a:ln w="9525">
            <a:solidFill>
              <a:schemeClr val="folHlink"/>
            </a:solidFill>
            <a:round/>
            <a:headEnd/>
            <a:tailEnd/>
          </a:ln>
          <a:effectLst/>
        </p:spPr>
        <p:txBody>
          <a:bodyPr/>
          <a:lstStyle/>
          <a:p>
            <a:endParaRPr lang="en-GB"/>
          </a:p>
        </p:txBody>
      </p:sp>
      <p:sp>
        <p:nvSpPr>
          <p:cNvPr id="4104" name="Line 8"/>
          <p:cNvSpPr>
            <a:spLocks noChangeShapeType="1"/>
          </p:cNvSpPr>
          <p:nvPr/>
        </p:nvSpPr>
        <p:spPr bwMode="auto">
          <a:xfrm flipV="1">
            <a:off x="971550" y="5661025"/>
            <a:ext cx="1439863" cy="0"/>
          </a:xfrm>
          <a:prstGeom prst="line">
            <a:avLst/>
          </a:prstGeom>
          <a:noFill/>
          <a:ln w="9525">
            <a:solidFill>
              <a:schemeClr val="folHlink"/>
            </a:solidFill>
            <a:round/>
            <a:headEnd/>
            <a:tailEnd/>
          </a:ln>
          <a:effectLst/>
        </p:spPr>
        <p:txBody>
          <a:bodyPr/>
          <a:lstStyle/>
          <a:p>
            <a:endParaRPr lang="en-GB"/>
          </a:p>
        </p:txBody>
      </p:sp>
      <p:sp>
        <p:nvSpPr>
          <p:cNvPr id="4105" name="Line 9"/>
          <p:cNvSpPr>
            <a:spLocks noChangeShapeType="1"/>
          </p:cNvSpPr>
          <p:nvPr/>
        </p:nvSpPr>
        <p:spPr bwMode="auto">
          <a:xfrm flipV="1">
            <a:off x="2411413" y="5516563"/>
            <a:ext cx="0" cy="144462"/>
          </a:xfrm>
          <a:prstGeom prst="line">
            <a:avLst/>
          </a:prstGeom>
          <a:noFill/>
          <a:ln w="9525">
            <a:solidFill>
              <a:schemeClr val="folHlink"/>
            </a:solidFill>
            <a:round/>
            <a:headEnd/>
            <a:tailEnd/>
          </a:ln>
          <a:effectLst/>
        </p:spPr>
        <p:txBody>
          <a:bodyPr/>
          <a:lstStyle/>
          <a:p>
            <a:endParaRPr lang="en-GB"/>
          </a:p>
        </p:txBody>
      </p:sp>
      <p:sp>
        <p:nvSpPr>
          <p:cNvPr id="4106" name="AutoShape 10">
            <a:hlinkClick r:id="" action="ppaction://hlinkshowjump?jump=nextslide" highlightClick="1"/>
          </p:cNvPr>
          <p:cNvSpPr>
            <a:spLocks noChangeArrowheads="1"/>
          </p:cNvSpPr>
          <p:nvPr/>
        </p:nvSpPr>
        <p:spPr bwMode="auto">
          <a:xfrm>
            <a:off x="7667625" y="5876925"/>
            <a:ext cx="865188" cy="792163"/>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 calcmode="lin" valueType="num">
                                      <p:cBhvr additive="base">
                                        <p:cTn id="10" dur="500" fill="hold"/>
                                        <p:tgtEl>
                                          <p:spTgt spid="4099">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9" presetClass="entr" presetSubtype="0" fill="hold" nodeType="afterEffect">
                                  <p:stCondLst>
                                    <p:cond delay="0"/>
                                  </p:stCondLst>
                                  <p:childTnLst>
                                    <p:set>
                                      <p:cBhvr>
                                        <p:cTn id="14" dur="1" fill="hold">
                                          <p:stCondLst>
                                            <p:cond delay="0"/>
                                          </p:stCondLst>
                                        </p:cTn>
                                        <p:tgtEl>
                                          <p:spTgt spid="4100">
                                            <p:txEl>
                                              <p:pRg st="0" end="0"/>
                                            </p:txEl>
                                          </p:spTgt>
                                        </p:tgtEl>
                                        <p:attrNameLst>
                                          <p:attrName>style.visibility</p:attrName>
                                        </p:attrNameLst>
                                      </p:cBhvr>
                                      <p:to>
                                        <p:strVal val="visible"/>
                                      </p:to>
                                    </p:set>
                                    <p:animEffect transition="in" filter="dissolve">
                                      <p:cBhvr>
                                        <p:cTn id="15" dur="500"/>
                                        <p:tgtEl>
                                          <p:spTgt spid="4100">
                                            <p:txEl>
                                              <p:pRg st="0" end="0"/>
                                            </p:txEl>
                                          </p:spTgt>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4101">
                                            <p:txEl>
                                              <p:pRg st="0" end="0"/>
                                            </p:txEl>
                                          </p:spTgt>
                                        </p:tgtEl>
                                        <p:attrNameLst>
                                          <p:attrName>style.visibility</p:attrName>
                                        </p:attrNameLst>
                                      </p:cBhvr>
                                      <p:to>
                                        <p:strVal val="visible"/>
                                      </p:to>
                                    </p:set>
                                    <p:animEffect transition="in" filter="dissolve">
                                      <p:cBhvr>
                                        <p:cTn id="24" dur="500"/>
                                        <p:tgtEl>
                                          <p:spTgt spid="4101">
                                            <p:txEl>
                                              <p:pRg st="0" end="0"/>
                                            </p:txEl>
                                          </p:spTgt>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 calcmode="lin" valueType="num">
                                      <p:cBhvr additive="base">
                                        <p:cTn id="28" dur="500" fill="hold"/>
                                        <p:tgtEl>
                                          <p:spTgt spid="4099">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4102">
                                            <p:txEl>
                                              <p:pRg st="0" end="0"/>
                                            </p:txEl>
                                          </p:spTgt>
                                        </p:tgtEl>
                                        <p:attrNameLst>
                                          <p:attrName>style.visibility</p:attrName>
                                        </p:attrNameLst>
                                      </p:cBhvr>
                                      <p:to>
                                        <p:strVal val="visible"/>
                                      </p:to>
                                    </p:set>
                                    <p:animEffect transition="in" filter="dissolve">
                                      <p:cBhvr>
                                        <p:cTn id="33" dur="500"/>
                                        <p:tgtEl>
                                          <p:spTgt spid="4102">
                                            <p:txEl>
                                              <p:pRg st="0" end="0"/>
                                            </p:txEl>
                                          </p:spTgt>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410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0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03"/>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3" grpId="0" animBg="1"/>
      <p:bldP spid="4104" grpId="0" animBg="1"/>
      <p:bldP spid="4105" grpId="0" animBg="1"/>
      <p:bldP spid="4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OS Maps</a:t>
            </a:r>
            <a:endParaRPr lang="en-US"/>
          </a:p>
        </p:txBody>
      </p:sp>
      <p:sp>
        <p:nvSpPr>
          <p:cNvPr id="5123" name="Rectangle 3"/>
          <p:cNvSpPr>
            <a:spLocks noGrp="1" noChangeArrowheads="1"/>
          </p:cNvSpPr>
          <p:nvPr>
            <p:ph type="body" idx="1"/>
          </p:nvPr>
        </p:nvSpPr>
        <p:spPr>
          <a:xfrm>
            <a:off x="468313" y="1484313"/>
            <a:ext cx="8229600" cy="4525962"/>
          </a:xfrm>
        </p:spPr>
        <p:txBody>
          <a:bodyPr/>
          <a:lstStyle/>
          <a:p>
            <a:pPr>
              <a:lnSpc>
                <a:spcPct val="90000"/>
              </a:lnSpc>
            </a:pPr>
            <a:r>
              <a:rPr lang="en-GB" sz="2400"/>
              <a:t>On an OS map the blue grid lines (the eastings and northings) always make up 1Km grid squares.</a:t>
            </a:r>
          </a:p>
          <a:p>
            <a:pPr>
              <a:lnSpc>
                <a:spcPct val="90000"/>
              </a:lnSpc>
            </a:pPr>
            <a:endParaRPr lang="en-GB" sz="2400"/>
          </a:p>
          <a:p>
            <a:pPr>
              <a:lnSpc>
                <a:spcPct val="90000"/>
              </a:lnSpc>
            </a:pPr>
            <a:r>
              <a:rPr lang="en-GB" sz="2400"/>
              <a:t>So these squares will be 4cm long on a 1 : 25000 map but only 2cm long on a 1 : 50 000 map etc.</a:t>
            </a:r>
          </a:p>
          <a:p>
            <a:pPr>
              <a:lnSpc>
                <a:spcPct val="90000"/>
              </a:lnSpc>
            </a:pPr>
            <a:endParaRPr lang="en-GB" sz="2400"/>
          </a:p>
          <a:p>
            <a:pPr>
              <a:lnSpc>
                <a:spcPct val="90000"/>
              </a:lnSpc>
            </a:pPr>
            <a:r>
              <a:rPr lang="en-GB" sz="2400"/>
              <a:t>The scales mean the ratio of the distance on the map with the actual distance in real life.</a:t>
            </a:r>
          </a:p>
          <a:p>
            <a:pPr>
              <a:lnSpc>
                <a:spcPct val="90000"/>
              </a:lnSpc>
            </a:pPr>
            <a:r>
              <a:rPr lang="en-GB" sz="2400"/>
              <a:t>A  1cm line on a 1 : 50 000 map will be 50 000 cms along the ground (or ½ Kilometre)</a:t>
            </a:r>
          </a:p>
          <a:p>
            <a:pPr>
              <a:lnSpc>
                <a:spcPct val="90000"/>
              </a:lnSpc>
            </a:pPr>
            <a:r>
              <a:rPr lang="en-GB" sz="2400"/>
              <a:t>Or a 4cm line on a 1 : 25 000 map will be 100 000cms (4 x 25,000) along the ground (or 1 Kilometre)</a:t>
            </a:r>
            <a:endParaRPr lang="en-US" sz="2400"/>
          </a:p>
        </p:txBody>
      </p:sp>
      <p:sp>
        <p:nvSpPr>
          <p:cNvPr id="5124" name="AutoShape 4">
            <a:hlinkClick r:id="" action="ppaction://hlinkshowjump?jump=nextslide" highlightClick="1"/>
          </p:cNvPr>
          <p:cNvSpPr>
            <a:spLocks noChangeArrowheads="1"/>
          </p:cNvSpPr>
          <p:nvPr/>
        </p:nvSpPr>
        <p:spPr bwMode="auto">
          <a:xfrm>
            <a:off x="7885113" y="5876925"/>
            <a:ext cx="863600" cy="792163"/>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5123">
                                            <p:txEl>
                                              <p:pRg st="0" end="0"/>
                                            </p:txEl>
                                          </p:spTgt>
                                        </p:tgtEl>
                                        <p:attrNameLst>
                                          <p:attrName>style.visibility</p:attrName>
                                        </p:attrNameLst>
                                      </p:cBhvr>
                                      <p:to>
                                        <p:strVal val="visible"/>
                                      </p:to>
                                    </p:set>
                                    <p:anim calcmode="discrete" valueType="clr">
                                      <p:cBhvr override="childStyle">
                                        <p:cTn id="10" dur="80"/>
                                        <p:tgtEl>
                                          <p:spTgt spid="51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512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5123">
                                            <p:txEl>
                                              <p:pRg st="0" end="0"/>
                                            </p:txEl>
                                          </p:spTgt>
                                        </p:tgtEl>
                                        <p:attrNameLst>
                                          <p:attrName>fill.type</p:attrName>
                                        </p:attrNameLst>
                                      </p:cBhvr>
                                      <p:to>
                                        <p:strVal val="solid"/>
                                      </p:to>
                                    </p:set>
                                  </p:childTnLst>
                                </p:cTn>
                              </p:par>
                            </p:childTnLst>
                          </p:cTn>
                        </p:par>
                        <p:par>
                          <p:cTn id="13" fill="hold">
                            <p:stCondLst>
                              <p:cond delay="3120"/>
                            </p:stCondLst>
                            <p:childTnLst>
                              <p:par>
                                <p:cTn id="14" presetID="27" presetClass="entr" presetSubtype="0" fill="hold" nodeType="afterEffect">
                                  <p:stCondLst>
                                    <p:cond delay="0"/>
                                  </p:stCondLst>
                                  <p:iterate type="lt">
                                    <p:tmPct val="50000"/>
                                  </p:iterate>
                                  <p:childTnLst>
                                    <p:set>
                                      <p:cBhvr>
                                        <p:cTn id="15" dur="1" fill="hold">
                                          <p:stCondLst>
                                            <p:cond delay="0"/>
                                          </p:stCondLst>
                                        </p:cTn>
                                        <p:tgtEl>
                                          <p:spTgt spid="5123">
                                            <p:txEl>
                                              <p:pRg st="2" end="2"/>
                                            </p:txEl>
                                          </p:spTgt>
                                        </p:tgtEl>
                                        <p:attrNameLst>
                                          <p:attrName>style.visibility</p:attrName>
                                        </p:attrNameLst>
                                      </p:cBhvr>
                                      <p:to>
                                        <p:strVal val="visible"/>
                                      </p:to>
                                    </p:set>
                                    <p:anim calcmode="discrete" valueType="clr">
                                      <p:cBhvr override="childStyle">
                                        <p:cTn id="16" dur="80"/>
                                        <p:tgtEl>
                                          <p:spTgt spid="51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5123">
                                            <p:txEl>
                                              <p:pRg st="2" end="2"/>
                                            </p:txEl>
                                          </p:spTgt>
                                        </p:tgtEl>
                                        <p:attrNameLst>
                                          <p:attrName>fillcolor</p:attrName>
                                        </p:attrNameLst>
                                      </p:cBhvr>
                                      <p:tavLst>
                                        <p:tav tm="0">
                                          <p:val>
                                            <p:clrVal>
                                              <a:schemeClr val="accent2"/>
                                            </p:clrVal>
                                          </p:val>
                                        </p:tav>
                                        <p:tav tm="50000">
                                          <p:val>
                                            <p:clrVal>
                                              <a:schemeClr val="hlink"/>
                                            </p:clrVal>
                                          </p:val>
                                        </p:tav>
                                      </p:tavLst>
                                    </p:anim>
                                    <p:set>
                                      <p:cBhvr>
                                        <p:cTn id="18" dur="80"/>
                                        <p:tgtEl>
                                          <p:spTgt spid="5123">
                                            <p:txEl>
                                              <p:pRg st="2" end="2"/>
                                            </p:txEl>
                                          </p:spTgt>
                                        </p:tgtEl>
                                        <p:attrNameLst>
                                          <p:attrName>fill.type</p:attrName>
                                        </p:attrNameLst>
                                      </p:cBhvr>
                                      <p:to>
                                        <p:strVal val="solid"/>
                                      </p:to>
                                    </p:set>
                                  </p:childTnLst>
                                </p:cTn>
                              </p:par>
                            </p:childTnLst>
                          </p:cTn>
                        </p:par>
                        <p:par>
                          <p:cTn id="19" fill="hold">
                            <p:stCondLst>
                              <p:cond delay="60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5123">
                                            <p:txEl>
                                              <p:pRg st="4" end="4"/>
                                            </p:txEl>
                                          </p:spTgt>
                                        </p:tgtEl>
                                        <p:attrNameLst>
                                          <p:attrName>style.visibility</p:attrName>
                                        </p:attrNameLst>
                                      </p:cBhvr>
                                      <p:to>
                                        <p:strVal val="visible"/>
                                      </p:to>
                                    </p:set>
                                    <p:anim calcmode="discrete" valueType="clr">
                                      <p:cBhvr override="childStyle">
                                        <p:cTn id="22" dur="80"/>
                                        <p:tgtEl>
                                          <p:spTgt spid="51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123">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5123">
                                            <p:txEl>
                                              <p:pRg st="4" end="4"/>
                                            </p:txEl>
                                          </p:spTgt>
                                        </p:tgtEl>
                                        <p:attrNameLst>
                                          <p:attrName>fill.type</p:attrName>
                                        </p:attrNameLst>
                                      </p:cBhvr>
                                      <p:to>
                                        <p:strVal val="solid"/>
                                      </p:to>
                                    </p:set>
                                  </p:childTnLst>
                                </p:cTn>
                              </p:par>
                            </p:childTnLst>
                          </p:cTn>
                        </p:par>
                        <p:par>
                          <p:cTn id="25" fill="hold">
                            <p:stCondLst>
                              <p:cond delay="90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5123">
                                            <p:txEl>
                                              <p:pRg st="5" end="5"/>
                                            </p:txEl>
                                          </p:spTgt>
                                        </p:tgtEl>
                                        <p:attrNameLst>
                                          <p:attrName>style.visibility</p:attrName>
                                        </p:attrNameLst>
                                      </p:cBhvr>
                                      <p:to>
                                        <p:strVal val="visible"/>
                                      </p:to>
                                    </p:set>
                                    <p:anim calcmode="discrete" valueType="clr">
                                      <p:cBhvr override="childStyle">
                                        <p:cTn id="28" dur="80"/>
                                        <p:tgtEl>
                                          <p:spTgt spid="51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123">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5123">
                                            <p:txEl>
                                              <p:pRg st="5" end="5"/>
                                            </p:txEl>
                                          </p:spTgt>
                                        </p:tgtEl>
                                        <p:attrNameLst>
                                          <p:attrName>fill.type</p:attrName>
                                        </p:attrNameLst>
                                      </p:cBhvr>
                                      <p:to>
                                        <p:strVal val="solid"/>
                                      </p:to>
                                    </p:set>
                                  </p:childTnLst>
                                </p:cTn>
                              </p:par>
                            </p:childTnLst>
                          </p:cTn>
                        </p:par>
                        <p:par>
                          <p:cTn id="31" fill="hold">
                            <p:stCondLst>
                              <p:cond delay="11560"/>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5123">
                                            <p:txEl>
                                              <p:pRg st="6" end="6"/>
                                            </p:txEl>
                                          </p:spTgt>
                                        </p:tgtEl>
                                        <p:attrNameLst>
                                          <p:attrName>style.visibility</p:attrName>
                                        </p:attrNameLst>
                                      </p:cBhvr>
                                      <p:to>
                                        <p:strVal val="visible"/>
                                      </p:to>
                                    </p:set>
                                    <p:anim calcmode="discrete" valueType="clr">
                                      <p:cBhvr override="childStyle">
                                        <p:cTn id="34" dur="80"/>
                                        <p:tgtEl>
                                          <p:spTgt spid="512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5123">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5123">
                                            <p:txEl>
                                              <p:pRg st="6" end="6"/>
                                            </p:txEl>
                                          </p:spTgt>
                                        </p:tgtEl>
                                        <p:attrNameLst>
                                          <p:attrName>fill.type</p:attrName>
                                        </p:attrNameLst>
                                      </p:cBhvr>
                                      <p:to>
                                        <p:strVal val="solid"/>
                                      </p:to>
                                    </p:set>
                                  </p:childTnLst>
                                </p:cTn>
                              </p:par>
                            </p:childTnLst>
                          </p:cTn>
                        </p:par>
                        <p:par>
                          <p:cTn id="37" fill="hold">
                            <p:stCondLst>
                              <p:cond delay="14640"/>
                            </p:stCondLst>
                            <p:childTnLst>
                              <p:par>
                                <p:cTn id="38" presetID="1" presetClass="entr" presetSubtype="0" fill="hold" grpId="0" nodeType="afterEffect">
                                  <p:stCondLst>
                                    <p:cond delay="0"/>
                                  </p:stCondLst>
                                  <p:childTnLst>
                                    <p:set>
                                      <p:cBhvr>
                                        <p:cTn id="39"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z="4000"/>
              <a:t>How to measure distances on a map</a:t>
            </a:r>
            <a:endParaRPr lang="en-US" sz="4000"/>
          </a:p>
        </p:txBody>
      </p:sp>
      <p:sp>
        <p:nvSpPr>
          <p:cNvPr id="6147" name="Rectangle 3"/>
          <p:cNvSpPr>
            <a:spLocks noGrp="1" noChangeArrowheads="1"/>
          </p:cNvSpPr>
          <p:nvPr>
            <p:ph type="body" idx="1"/>
          </p:nvPr>
        </p:nvSpPr>
        <p:spPr>
          <a:xfrm>
            <a:off x="395288" y="2332038"/>
            <a:ext cx="8229600" cy="4525962"/>
          </a:xfrm>
        </p:spPr>
        <p:txBody>
          <a:bodyPr/>
          <a:lstStyle/>
          <a:p>
            <a:r>
              <a:rPr lang="en-GB"/>
              <a:t>The shortest distance between two points is sometimes known as the distance ‘as the crow flies’. </a:t>
            </a:r>
          </a:p>
          <a:p>
            <a:endParaRPr lang="en-GB"/>
          </a:p>
          <a:p>
            <a:r>
              <a:rPr lang="en-GB"/>
              <a:t>This can be measure with a ruler then converted to the correct scale with reference to the scale bar given on the map.</a:t>
            </a:r>
            <a:endParaRPr lang="en-US"/>
          </a:p>
        </p:txBody>
      </p:sp>
      <p:sp>
        <p:nvSpPr>
          <p:cNvPr id="6148" name="Text Box 4"/>
          <p:cNvSpPr txBox="1">
            <a:spLocks noChangeArrowheads="1"/>
          </p:cNvSpPr>
          <p:nvPr/>
        </p:nvSpPr>
        <p:spPr bwMode="auto">
          <a:xfrm>
            <a:off x="1692275" y="1412875"/>
            <a:ext cx="6408738" cy="579438"/>
          </a:xfrm>
          <a:prstGeom prst="rect">
            <a:avLst/>
          </a:prstGeom>
          <a:noFill/>
          <a:ln w="9525">
            <a:noFill/>
            <a:miter lim="800000"/>
            <a:headEnd/>
            <a:tailEnd/>
          </a:ln>
          <a:effectLst/>
        </p:spPr>
        <p:txBody>
          <a:bodyPr>
            <a:spAutoFit/>
          </a:bodyPr>
          <a:lstStyle/>
          <a:p>
            <a:pPr>
              <a:spcBef>
                <a:spcPct val="50000"/>
              </a:spcBef>
            </a:pPr>
            <a:r>
              <a:rPr lang="en-GB" sz="3200" b="1"/>
              <a:t>1. Straight line distances</a:t>
            </a:r>
            <a:endParaRPr lang="en-US" sz="3200" b="1"/>
          </a:p>
        </p:txBody>
      </p:sp>
      <p:sp>
        <p:nvSpPr>
          <p:cNvPr id="6149" name="AutoShape 5">
            <a:hlinkClick r:id="" action="ppaction://hlinkshowjump?jump=nextslide" highlightClick="1"/>
          </p:cNvPr>
          <p:cNvSpPr>
            <a:spLocks noChangeArrowheads="1"/>
          </p:cNvSpPr>
          <p:nvPr/>
        </p:nvSpPr>
        <p:spPr bwMode="auto">
          <a:xfrm>
            <a:off x="7956550" y="6021388"/>
            <a:ext cx="863600" cy="836612"/>
          </a:xfrm>
          <a:prstGeom prst="actionButtonForwardNext">
            <a:avLst/>
          </a:prstGeom>
          <a:solidFill>
            <a:schemeClr val="accent1"/>
          </a:solidFill>
          <a:ln w="9525">
            <a:noFill/>
            <a:miter lim="800000"/>
            <a:headEnd/>
            <a:tailEnd/>
          </a:ln>
          <a:effectLst/>
        </p:spPr>
        <p:txBody>
          <a:bodyPr wrap="none" anchor="ctr"/>
          <a:lstStyle/>
          <a:p>
            <a:endParaRPr lang="en-GB"/>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6148"/>
                                        </p:tgtEl>
                                        <p:attrNameLst>
                                          <p:attrName>style.visibility</p:attrName>
                                        </p:attrNameLst>
                                      </p:cBhvr>
                                      <p:to>
                                        <p:strVal val="visible"/>
                                      </p:to>
                                    </p:set>
                                    <p:anim calcmode="lin" valueType="num">
                                      <p:cBhvr additive="base">
                                        <p:cTn id="10" dur="500" fill="hold"/>
                                        <p:tgtEl>
                                          <p:spTgt spid="6148"/>
                                        </p:tgtEl>
                                        <p:attrNameLst>
                                          <p:attrName>ppt_x</p:attrName>
                                        </p:attrNameLst>
                                      </p:cBhvr>
                                      <p:tavLst>
                                        <p:tav tm="0">
                                          <p:val>
                                            <p:strVal val="1+#ppt_w/2"/>
                                          </p:val>
                                        </p:tav>
                                        <p:tav tm="100000">
                                          <p:val>
                                            <p:strVal val="#ppt_x"/>
                                          </p:val>
                                        </p:tav>
                                      </p:tavLst>
                                    </p:anim>
                                    <p:anim calcmode="lin" valueType="num">
                                      <p:cBhvr additive="base">
                                        <p:cTn id="11" dur="500" fill="hold"/>
                                        <p:tgtEl>
                                          <p:spTgt spid="614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6147">
                                            <p:txEl>
                                              <p:pRg st="0" end="0"/>
                                            </p:txEl>
                                          </p:spTgt>
                                        </p:tgtEl>
                                        <p:attrNameLst>
                                          <p:attrName>style.visibility</p:attrName>
                                        </p:attrNameLst>
                                      </p:cBhvr>
                                      <p:to>
                                        <p:strVal val="visible"/>
                                      </p:to>
                                    </p:set>
                                    <p:anim calcmode="discrete" valueType="clr">
                                      <p:cBhvr override="childStyle">
                                        <p:cTn id="15" dur="80"/>
                                        <p:tgtEl>
                                          <p:spTgt spid="61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6147">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6147">
                                            <p:txEl>
                                              <p:pRg st="0" end="0"/>
                                            </p:txEl>
                                          </p:spTgt>
                                        </p:tgtEl>
                                        <p:attrNameLst>
                                          <p:attrName>fill.type</p:attrName>
                                        </p:attrNameLst>
                                      </p:cBhvr>
                                      <p:to>
                                        <p:strVal val="solid"/>
                                      </p:to>
                                    </p:set>
                                  </p:childTnLst>
                                </p:cTn>
                              </p:par>
                            </p:childTnLst>
                          </p:cTn>
                        </p:par>
                        <p:par>
                          <p:cTn id="18" fill="hold">
                            <p:stCondLst>
                              <p:cond delay="378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6147">
                                            <p:txEl>
                                              <p:pRg st="2" end="2"/>
                                            </p:txEl>
                                          </p:spTgt>
                                        </p:tgtEl>
                                        <p:attrNameLst>
                                          <p:attrName>style.visibility</p:attrName>
                                        </p:attrNameLst>
                                      </p:cBhvr>
                                      <p:to>
                                        <p:strVal val="visible"/>
                                      </p:to>
                                    </p:set>
                                    <p:anim calcmode="discrete" valueType="clr">
                                      <p:cBhvr override="childStyle">
                                        <p:cTn id="21" dur="80"/>
                                        <p:tgtEl>
                                          <p:spTgt spid="61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14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147">
                                            <p:txEl>
                                              <p:pRg st="2" end="2"/>
                                            </p:txEl>
                                          </p:spTgt>
                                        </p:tgtEl>
                                        <p:attrNameLst>
                                          <p:attrName>fill.type</p:attrName>
                                        </p:attrNameLst>
                                      </p:cBhvr>
                                      <p:to>
                                        <p:strVal val="solid"/>
                                      </p:to>
                                    </p:set>
                                  </p:childTnLst>
                                </p:cTn>
                              </p:par>
                            </p:childTnLst>
                          </p:cTn>
                        </p:par>
                        <p:par>
                          <p:cTn id="24" fill="hold">
                            <p:stCondLst>
                              <p:cond delay="7660"/>
                            </p:stCondLst>
                            <p:childTnLst>
                              <p:par>
                                <p:cTn id="25" presetID="1" presetClass="entr" presetSubtype="0" fill="hold" grpId="0" nodeType="after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TotalTime>
  <Words>1729</Words>
  <Application>Microsoft Office PowerPoint</Application>
  <PresentationFormat>On-screen Show (4:3)</PresentationFormat>
  <Paragraphs>180</Paragraphs>
  <Slides>60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60</vt:i4>
      </vt:variant>
    </vt:vector>
  </HeadingPairs>
  <TitlesOfParts>
    <vt:vector size="62" baseType="lpstr">
      <vt:lpstr>Arial</vt:lpstr>
      <vt:lpstr>Default Design</vt:lpstr>
      <vt:lpstr>MAP SKILLS</vt:lpstr>
      <vt:lpstr>Map skills</vt:lpstr>
      <vt:lpstr>All Geographers Need to be up to speed on their map skills</vt:lpstr>
      <vt:lpstr>Geography Revision</vt:lpstr>
      <vt:lpstr>Scale and Distance</vt:lpstr>
      <vt:lpstr>Map Scales</vt:lpstr>
      <vt:lpstr>How is scale shown on a map?</vt:lpstr>
      <vt:lpstr>OS Maps</vt:lpstr>
      <vt:lpstr>How to measure distances on a map</vt:lpstr>
      <vt:lpstr>Let’s measure the distance between the caravan park and the windmill on this map.</vt:lpstr>
      <vt:lpstr>How to measure distances on a map</vt:lpstr>
      <vt:lpstr>Now Let’s measure the distance along the railway on this map.</vt:lpstr>
      <vt:lpstr>Slide 13</vt:lpstr>
      <vt:lpstr>Slide 14</vt:lpstr>
      <vt:lpstr>4 Figure Grid References</vt:lpstr>
      <vt:lpstr>Slide 16</vt:lpstr>
      <vt:lpstr>Let’s find grid square 21 31</vt:lpstr>
      <vt:lpstr>You are now at the bottom left hand corner of grid square 21 31</vt:lpstr>
      <vt:lpstr>What grid square is the letter T in?</vt:lpstr>
      <vt:lpstr>T is in grid square 04 82</vt:lpstr>
      <vt:lpstr>Now try your hand at these…..</vt:lpstr>
      <vt:lpstr>Decide what you think the grid square is then click on the red button to check your answer</vt:lpstr>
      <vt:lpstr>Slide 23</vt:lpstr>
      <vt:lpstr>Slide 24</vt:lpstr>
      <vt:lpstr>Which grid square is the windmill in?   Click on the red button to check your answer</vt:lpstr>
      <vt:lpstr>Slide 26</vt:lpstr>
      <vt:lpstr>Slide 27</vt:lpstr>
      <vt:lpstr>Which grid square contains the station?  Click on the red button to check your answer</vt:lpstr>
      <vt:lpstr>Slide 29</vt:lpstr>
      <vt:lpstr>Slide 30</vt:lpstr>
      <vt:lpstr>Decide what you think the grid square is then click on the red button to check your answer</vt:lpstr>
      <vt:lpstr>Slide 32</vt:lpstr>
      <vt:lpstr>Slide 33</vt:lpstr>
      <vt:lpstr>The telephone is in which grid square?  Click on the red button to check your answer</vt:lpstr>
      <vt:lpstr>Slide 35</vt:lpstr>
      <vt:lpstr>Slide 36</vt:lpstr>
      <vt:lpstr>Decide what you think the grid square is then click on the red button to check your answer</vt:lpstr>
      <vt:lpstr>Slide 38</vt:lpstr>
      <vt:lpstr>Did you get all those right?</vt:lpstr>
      <vt:lpstr>6 Figure Grid References</vt:lpstr>
      <vt:lpstr>Slide 41</vt:lpstr>
      <vt:lpstr>Slide 42</vt:lpstr>
      <vt:lpstr>How to work out 6 figure grid references…</vt:lpstr>
      <vt:lpstr>Looking at our number 216  322</vt:lpstr>
      <vt:lpstr>Let us find the 6 figure grid reference for the church on the map below</vt:lpstr>
      <vt:lpstr>Now try a few on your own…</vt:lpstr>
      <vt:lpstr>Slide 47</vt:lpstr>
      <vt:lpstr>Well done that is correct</vt:lpstr>
      <vt:lpstr>Now try a few on your own…</vt:lpstr>
      <vt:lpstr>Slide 50</vt:lpstr>
      <vt:lpstr>Well done that is correct</vt:lpstr>
      <vt:lpstr>Now try a few on your own…</vt:lpstr>
      <vt:lpstr>Slide 53</vt:lpstr>
      <vt:lpstr>Well done that is correct</vt:lpstr>
      <vt:lpstr>Now try a few on your own…</vt:lpstr>
      <vt:lpstr>Slide 56</vt:lpstr>
      <vt:lpstr>Well done that is correct</vt:lpstr>
      <vt:lpstr>Now try a few on your own…</vt:lpstr>
      <vt:lpstr>Slide 59</vt:lpstr>
      <vt:lpstr>Well done that is correct.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Geography Revision</dc:title>
  <dc:creator>User name placeholder</dc:creator>
  <cp:lastModifiedBy>Scott Simpson</cp:lastModifiedBy>
  <cp:revision>11</cp:revision>
  <dcterms:created xsi:type="dcterms:W3CDTF">2006-04-07T18:35:49Z</dcterms:created>
  <dcterms:modified xsi:type="dcterms:W3CDTF">2012-01-02T22:18:04Z</dcterms:modified>
</cp:coreProperties>
</file>