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047"/>
    <a:srgbClr val="E6E658"/>
    <a:srgbClr val="B70FBD"/>
    <a:srgbClr val="2A8BDA"/>
    <a:srgbClr val="F42320"/>
    <a:srgbClr val="A5B6F9"/>
    <a:srgbClr val="F85E8A"/>
    <a:srgbClr val="F8F3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5258" autoAdjust="0"/>
  </p:normalViewPr>
  <p:slideViewPr>
    <p:cSldViewPr>
      <p:cViewPr>
        <p:scale>
          <a:sx n="66" d="100"/>
          <a:sy n="66" d="100"/>
        </p:scale>
        <p:origin x="-978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795EB-272F-44A8-973A-790AC55391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2C7E5-BBA2-4336-B268-000F8D40E0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D6A88-CA83-4F11-ABD2-B766FD612A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F13D2-EDB3-4FD5-92D6-A9DE8ACFF9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4FA4E-631B-4DAB-AD9C-EB3C1F85F6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839F4-8AE7-4455-9157-AA85350152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46438-882E-41D2-BC8C-9E2CD2C918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09078-F8A3-4985-92D0-E591AC667D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2B26A-D6C7-49AC-B03A-A5BABF31FA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4DBFB-7321-499C-A917-5547D4F79C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2E3E1-5A5A-4D59-B98C-45778CD7DF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1804AE-8A97-4C96-8253-5DAB7E01E6E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p-pyr-UK.jpg                                                 0001310ERR iMac    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95400"/>
            <a:ext cx="4895850" cy="3165475"/>
          </a:xfrm>
          <a:prstGeom prst="rect">
            <a:avLst/>
          </a:prstGeom>
          <a:noFill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54138" y="-15875"/>
            <a:ext cx="6480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E957"/>
                </a:solidFill>
                <a:latin typeface="Comic Sans MS" charset="0"/>
              </a:rPr>
              <a:t>POPULATION STRUCTURE</a:t>
            </a:r>
          </a:p>
          <a:p>
            <a:r>
              <a:rPr lang="en-GB">
                <a:solidFill>
                  <a:srgbClr val="F85E8A"/>
                </a:solidFill>
                <a:latin typeface="Comic Sans MS" charset="0"/>
              </a:rPr>
              <a:t>The population pyramid displays the age </a:t>
            </a:r>
          </a:p>
          <a:p>
            <a:r>
              <a:rPr lang="en-GB">
                <a:solidFill>
                  <a:srgbClr val="F85E8A"/>
                </a:solidFill>
                <a:latin typeface="Comic Sans MS" charset="0"/>
              </a:rPr>
              <a:t>and sex structure of a country or given area</a:t>
            </a:r>
            <a:endParaRPr lang="en-GB">
              <a:solidFill>
                <a:srgbClr val="FFE957"/>
              </a:solidFill>
              <a:latin typeface="Helvetica Black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-80963" y="2835275"/>
            <a:ext cx="2114551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85E8A"/>
                </a:solidFill>
                <a:latin typeface="Helvetica" charset="0"/>
              </a:rPr>
              <a:t>Population in</a:t>
            </a:r>
          </a:p>
          <a:p>
            <a:r>
              <a:rPr lang="en-GB" b="1">
                <a:solidFill>
                  <a:srgbClr val="F85E8A"/>
                </a:solidFill>
                <a:latin typeface="Helvetica" charset="0"/>
              </a:rPr>
              <a:t>Five Year</a:t>
            </a:r>
          </a:p>
          <a:p>
            <a:r>
              <a:rPr lang="en-GB" b="1">
                <a:solidFill>
                  <a:srgbClr val="F85E8A"/>
                </a:solidFill>
                <a:latin typeface="Helvetica" charset="0"/>
              </a:rPr>
              <a:t>Age bands</a:t>
            </a:r>
            <a:endParaRPr lang="en-GB" b="1">
              <a:solidFill>
                <a:srgbClr val="FFE957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460625" y="4989513"/>
            <a:ext cx="4179888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F85E8A"/>
                </a:solidFill>
                <a:latin typeface="Helvetica Black" charset="0"/>
              </a:rPr>
              <a:t>Usually, but not always,</a:t>
            </a:r>
          </a:p>
          <a:p>
            <a:r>
              <a:rPr lang="en-GB">
                <a:solidFill>
                  <a:srgbClr val="F85E8A"/>
                </a:solidFill>
                <a:latin typeface="Helvetica Black" charset="0"/>
              </a:rPr>
              <a:t>In % to make for easier</a:t>
            </a:r>
          </a:p>
          <a:p>
            <a:r>
              <a:rPr lang="en-GB">
                <a:solidFill>
                  <a:srgbClr val="F85E8A"/>
                </a:solidFill>
                <a:latin typeface="Helvetica Black" charset="0"/>
              </a:rPr>
              <a:t>comparisons</a:t>
            </a:r>
          </a:p>
          <a:p>
            <a:r>
              <a:rPr lang="en-GB">
                <a:solidFill>
                  <a:srgbClr val="F85E8A"/>
                </a:solidFill>
                <a:latin typeface="Helvetica Black" charset="0"/>
              </a:rPr>
              <a:t>between countries</a:t>
            </a:r>
          </a:p>
        </p:txBody>
      </p: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2133600" y="2590800"/>
            <a:ext cx="7010400" cy="990600"/>
            <a:chOff x="1344" y="1632"/>
            <a:chExt cx="4416" cy="624"/>
          </a:xfrm>
        </p:grpSpPr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1344" y="1632"/>
              <a:ext cx="4416" cy="0"/>
            </a:xfrm>
            <a:prstGeom prst="line">
              <a:avLst/>
            </a:prstGeom>
            <a:noFill/>
            <a:ln w="76200">
              <a:solidFill>
                <a:srgbClr val="A5B6F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1344" y="2256"/>
              <a:ext cx="4416" cy="0"/>
            </a:xfrm>
            <a:prstGeom prst="line">
              <a:avLst/>
            </a:prstGeom>
            <a:noFill/>
            <a:ln w="76200">
              <a:solidFill>
                <a:srgbClr val="A5B6F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792913" y="2133600"/>
            <a:ext cx="2351087" cy="232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>
                <a:solidFill>
                  <a:srgbClr val="F85E8A"/>
                </a:solidFill>
                <a:latin typeface="Comic Sans MS" charset="0"/>
              </a:rPr>
              <a:t>OLD DEPENDANTS</a:t>
            </a:r>
          </a:p>
          <a:p>
            <a:endParaRPr lang="en-GB" sz="1800" b="1">
              <a:solidFill>
                <a:srgbClr val="F85E8A"/>
              </a:solidFill>
              <a:latin typeface="Comic Sans MS" charset="0"/>
            </a:endParaRPr>
          </a:p>
          <a:p>
            <a:r>
              <a:rPr lang="en-GB" sz="1800" b="1">
                <a:solidFill>
                  <a:srgbClr val="F85E8A"/>
                </a:solidFill>
                <a:latin typeface="Comic Sans MS" charset="0"/>
              </a:rPr>
              <a:t>ECONOMICALLY</a:t>
            </a:r>
          </a:p>
          <a:p>
            <a:r>
              <a:rPr lang="en-GB" sz="1800" b="1">
                <a:solidFill>
                  <a:srgbClr val="F85E8A"/>
                </a:solidFill>
                <a:latin typeface="Comic Sans MS" charset="0"/>
              </a:rPr>
              <a:t>ACTIVE</a:t>
            </a:r>
          </a:p>
          <a:p>
            <a:endParaRPr lang="en-GB" sz="1800" b="1">
              <a:solidFill>
                <a:srgbClr val="F85E8A"/>
              </a:solidFill>
              <a:latin typeface="Comic Sans MS" charset="0"/>
            </a:endParaRPr>
          </a:p>
          <a:p>
            <a:r>
              <a:rPr lang="en-GB" sz="1800" b="1">
                <a:solidFill>
                  <a:srgbClr val="F85E8A"/>
                </a:solidFill>
                <a:latin typeface="Comic Sans MS" charset="0"/>
              </a:rPr>
              <a:t>YOUNG </a:t>
            </a:r>
          </a:p>
          <a:p>
            <a:r>
              <a:rPr lang="en-GB" sz="1800" b="1">
                <a:solidFill>
                  <a:srgbClr val="F85E8A"/>
                </a:solidFill>
                <a:latin typeface="Comic Sans MS" charset="0"/>
              </a:rPr>
              <a:t>DEPENDANTS</a:t>
            </a:r>
            <a:endParaRPr lang="en-GB" sz="1800">
              <a:solidFill>
                <a:srgbClr val="F85E8A"/>
              </a:solidFill>
              <a:latin typeface="Helvetica" charset="0"/>
            </a:endParaRPr>
          </a:p>
        </p:txBody>
      </p:sp>
      <p:grpSp>
        <p:nvGrpSpPr>
          <p:cNvPr id="4127" name="Group 31"/>
          <p:cNvGrpSpPr>
            <a:grpSpLocks/>
          </p:cNvGrpSpPr>
          <p:nvPr/>
        </p:nvGrpSpPr>
        <p:grpSpPr bwMode="auto">
          <a:xfrm>
            <a:off x="5186363" y="4113213"/>
            <a:ext cx="3606800" cy="1357312"/>
            <a:chOff x="3267" y="2591"/>
            <a:chExt cx="2272" cy="855"/>
          </a:xfrm>
        </p:grpSpPr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4367" y="2928"/>
              <a:ext cx="11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F85E8A"/>
                  </a:solidFill>
                  <a:latin typeface="Helvetica" charset="0"/>
                </a:rPr>
                <a:t>FEMALES</a:t>
              </a:r>
            </a:p>
            <a:p>
              <a:r>
                <a:rPr lang="en-GB" b="1">
                  <a:solidFill>
                    <a:srgbClr val="F85E8A"/>
                  </a:solidFill>
                  <a:latin typeface="Helvetica" charset="0"/>
                </a:rPr>
                <a:t>To the right</a:t>
              </a:r>
              <a:endParaRPr lang="en-GB">
                <a:solidFill>
                  <a:srgbClr val="F85E8A"/>
                </a:solidFill>
              </a:endParaRPr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rot="-10903622">
              <a:off x="3267" y="2591"/>
              <a:ext cx="1064" cy="481"/>
            </a:xfrm>
            <a:prstGeom prst="line">
              <a:avLst/>
            </a:prstGeom>
            <a:noFill/>
            <a:ln w="76200">
              <a:solidFill>
                <a:srgbClr val="F4232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8" name="Group 32"/>
          <p:cNvGrpSpPr>
            <a:grpSpLocks/>
          </p:cNvGrpSpPr>
          <p:nvPr/>
        </p:nvGrpSpPr>
        <p:grpSpPr bwMode="auto">
          <a:xfrm>
            <a:off x="304800" y="4235450"/>
            <a:ext cx="2344738" cy="1539875"/>
            <a:chOff x="192" y="2668"/>
            <a:chExt cx="1477" cy="970"/>
          </a:xfrm>
        </p:grpSpPr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92" y="3120"/>
              <a:ext cx="10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F85E8A"/>
                  </a:solidFill>
                  <a:latin typeface="Helvetica" charset="0"/>
                </a:rPr>
                <a:t>MALES</a:t>
              </a:r>
            </a:p>
            <a:p>
              <a:r>
                <a:rPr lang="en-GB" b="1">
                  <a:solidFill>
                    <a:srgbClr val="F85E8A"/>
                  </a:solidFill>
                  <a:latin typeface="Helvetica" charset="0"/>
                </a:rPr>
                <a:t>To the left</a:t>
              </a:r>
              <a:endParaRPr lang="en-GB">
                <a:solidFill>
                  <a:srgbClr val="F85E8A"/>
                </a:solidFill>
              </a:endParaRPr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rot="20698496" flipV="1">
              <a:off x="1188" y="2668"/>
              <a:ext cx="481" cy="420"/>
            </a:xfrm>
            <a:prstGeom prst="line">
              <a:avLst/>
            </a:prstGeom>
            <a:noFill/>
            <a:ln w="76200">
              <a:solidFill>
                <a:srgbClr val="F4232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1905000" y="2819400"/>
            <a:ext cx="1295400" cy="760413"/>
            <a:chOff x="1200" y="1776"/>
            <a:chExt cx="816" cy="479"/>
          </a:xfrm>
        </p:grpSpPr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V="1">
              <a:off x="1200" y="1776"/>
              <a:ext cx="816" cy="384"/>
            </a:xfrm>
            <a:prstGeom prst="line">
              <a:avLst/>
            </a:prstGeom>
            <a:noFill/>
            <a:ln w="38100">
              <a:solidFill>
                <a:srgbClr val="B70FBD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rot="977241" flipV="1">
              <a:off x="1246" y="1960"/>
              <a:ext cx="720" cy="295"/>
            </a:xfrm>
            <a:prstGeom prst="line">
              <a:avLst/>
            </a:prstGeom>
            <a:noFill/>
            <a:ln w="38100">
              <a:solidFill>
                <a:srgbClr val="B70FBD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1" grpId="0" autoUpdateAnimBg="0"/>
      <p:bldP spid="4107" grpId="0" autoUpdateAnimBg="0"/>
      <p:bldP spid="41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p pyr outline.jpg                                            00000010RR iMac    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685800"/>
            <a:ext cx="3281363" cy="1406525"/>
          </a:xfrm>
          <a:prstGeom prst="rect">
            <a:avLst/>
          </a:prstGeom>
          <a:noFill/>
        </p:spPr>
      </p:pic>
      <p:grpSp>
        <p:nvGrpSpPr>
          <p:cNvPr id="2068" name="Group 20"/>
          <p:cNvGrpSpPr>
            <a:grpSpLocks/>
          </p:cNvGrpSpPr>
          <p:nvPr/>
        </p:nvGrpSpPr>
        <p:grpSpPr bwMode="auto">
          <a:xfrm>
            <a:off x="914400" y="941388"/>
            <a:ext cx="2362200" cy="1801812"/>
            <a:chOff x="576" y="689"/>
            <a:chExt cx="1488" cy="1135"/>
          </a:xfrm>
        </p:grpSpPr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rot="1030388" flipV="1">
              <a:off x="1968" y="689"/>
              <a:ext cx="96" cy="240"/>
            </a:xfrm>
            <a:prstGeom prst="line">
              <a:avLst/>
            </a:prstGeom>
            <a:noFill/>
            <a:ln w="28575">
              <a:solidFill>
                <a:srgbClr val="F72C36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rot="19979495" flipV="1">
              <a:off x="1824" y="1104"/>
              <a:ext cx="96" cy="240"/>
            </a:xfrm>
            <a:prstGeom prst="line">
              <a:avLst/>
            </a:prstGeom>
            <a:noFill/>
            <a:ln w="28575">
              <a:solidFill>
                <a:srgbClr val="F72C36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rot="19979495" flipV="1">
              <a:off x="576" y="1629"/>
              <a:ext cx="10" cy="195"/>
            </a:xfrm>
            <a:prstGeom prst="line">
              <a:avLst/>
            </a:prstGeom>
            <a:noFill/>
            <a:ln w="28575">
              <a:solidFill>
                <a:srgbClr val="F72C36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685800" y="1981200"/>
            <a:ext cx="5562600" cy="1066800"/>
            <a:chOff x="432" y="1344"/>
            <a:chExt cx="3504" cy="672"/>
          </a:xfrm>
        </p:grpSpPr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1968" y="1344"/>
              <a:ext cx="624" cy="0"/>
            </a:xfrm>
            <a:prstGeom prst="line">
              <a:avLst/>
            </a:prstGeom>
            <a:noFill/>
            <a:ln w="28575">
              <a:solidFill>
                <a:srgbClr val="187534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3120" y="1344"/>
              <a:ext cx="816" cy="0"/>
            </a:xfrm>
            <a:prstGeom prst="line">
              <a:avLst/>
            </a:prstGeom>
            <a:noFill/>
            <a:ln w="28575">
              <a:solidFill>
                <a:srgbClr val="187534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432" y="2016"/>
              <a:ext cx="336" cy="0"/>
            </a:xfrm>
            <a:prstGeom prst="line">
              <a:avLst/>
            </a:prstGeom>
            <a:noFill/>
            <a:ln w="28575">
              <a:solidFill>
                <a:srgbClr val="187534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685800" y="1295400"/>
            <a:ext cx="5181600" cy="2209800"/>
            <a:chOff x="432" y="912"/>
            <a:chExt cx="3264" cy="1392"/>
          </a:xfrm>
        </p:grpSpPr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3216" y="912"/>
              <a:ext cx="288" cy="0"/>
            </a:xfrm>
            <a:prstGeom prst="line">
              <a:avLst/>
            </a:prstGeom>
            <a:noFill/>
            <a:ln w="28575">
              <a:solidFill>
                <a:srgbClr val="BE844A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rot="-10800000">
              <a:off x="3504" y="912"/>
              <a:ext cx="192" cy="0"/>
            </a:xfrm>
            <a:prstGeom prst="line">
              <a:avLst/>
            </a:prstGeom>
            <a:noFill/>
            <a:ln w="28575">
              <a:solidFill>
                <a:srgbClr val="BE844A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432" y="2304"/>
              <a:ext cx="288" cy="0"/>
            </a:xfrm>
            <a:prstGeom prst="line">
              <a:avLst/>
            </a:prstGeom>
            <a:noFill/>
            <a:ln w="28575">
              <a:solidFill>
                <a:srgbClr val="BE844A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4" name="Group 36"/>
          <p:cNvGrpSpPr>
            <a:grpSpLocks/>
          </p:cNvGrpSpPr>
          <p:nvPr/>
        </p:nvGrpSpPr>
        <p:grpSpPr bwMode="auto">
          <a:xfrm>
            <a:off x="381000" y="0"/>
            <a:ext cx="7246938" cy="2341563"/>
            <a:chOff x="240" y="0"/>
            <a:chExt cx="4565" cy="1475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956" y="0"/>
              <a:ext cx="3849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GB">
                  <a:solidFill>
                    <a:schemeClr val="accent2"/>
                  </a:solidFill>
                  <a:latin typeface="Helvetica Black" charset="0"/>
                </a:rPr>
                <a:t>What Population Pyramids Show Us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240" y="1248"/>
              <a:ext cx="415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GB" sz="1600">
                  <a:solidFill>
                    <a:schemeClr val="accent2"/>
                  </a:solidFill>
                  <a:latin typeface="Helvetica Black" charset="0"/>
                </a:rPr>
                <a:t>KEY</a:t>
              </a:r>
              <a:endParaRPr lang="en-GB"/>
            </a:p>
          </p:txBody>
        </p:sp>
      </p:grpSp>
      <p:grpSp>
        <p:nvGrpSpPr>
          <p:cNvPr id="2082" name="Group 34"/>
          <p:cNvGrpSpPr>
            <a:grpSpLocks/>
          </p:cNvGrpSpPr>
          <p:nvPr/>
        </p:nvGrpSpPr>
        <p:grpSpPr bwMode="auto">
          <a:xfrm>
            <a:off x="914400" y="990600"/>
            <a:ext cx="2590800" cy="3352800"/>
            <a:chOff x="576" y="624"/>
            <a:chExt cx="1632" cy="2112"/>
          </a:xfrm>
        </p:grpSpPr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208" y="624"/>
              <a:ext cx="0" cy="624"/>
            </a:xfrm>
            <a:prstGeom prst="line">
              <a:avLst/>
            </a:prstGeom>
            <a:noFill/>
            <a:ln w="28575">
              <a:solidFill>
                <a:srgbClr val="FF7518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576" y="2448"/>
              <a:ext cx="0" cy="288"/>
            </a:xfrm>
            <a:prstGeom prst="line">
              <a:avLst/>
            </a:prstGeom>
            <a:noFill/>
            <a:ln w="28575">
              <a:solidFill>
                <a:srgbClr val="FF7518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3" name="Group 35"/>
          <p:cNvGrpSpPr>
            <a:grpSpLocks/>
          </p:cNvGrpSpPr>
          <p:nvPr/>
        </p:nvGrpSpPr>
        <p:grpSpPr bwMode="auto">
          <a:xfrm>
            <a:off x="685800" y="1524000"/>
            <a:ext cx="4572000" cy="3352800"/>
            <a:chOff x="432" y="960"/>
            <a:chExt cx="2880" cy="2112"/>
          </a:xfrm>
        </p:grpSpPr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 flipV="1">
              <a:off x="3024" y="960"/>
              <a:ext cx="288" cy="96"/>
            </a:xfrm>
            <a:prstGeom prst="line">
              <a:avLst/>
            </a:prstGeom>
            <a:noFill/>
            <a:ln w="28575">
              <a:solidFill>
                <a:srgbClr val="6C18B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V="1">
              <a:off x="432" y="2976"/>
              <a:ext cx="288" cy="96"/>
            </a:xfrm>
            <a:prstGeom prst="line">
              <a:avLst/>
            </a:prstGeom>
            <a:noFill/>
            <a:ln w="28575">
              <a:solidFill>
                <a:srgbClr val="6C18B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762000" y="5410200"/>
            <a:ext cx="228600" cy="381000"/>
          </a:xfrm>
          <a:prstGeom prst="rect">
            <a:avLst/>
          </a:prstGeom>
          <a:solidFill>
            <a:srgbClr val="F8F36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276350" y="2362200"/>
            <a:ext cx="4022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600" b="1">
                <a:latin typeface="Helvetica" charset="0"/>
              </a:rPr>
              <a:t>slope of pyramid indicate the death rate</a:t>
            </a:r>
            <a:endParaRPr lang="en-GB" sz="1600">
              <a:latin typeface="Helvetica" charset="0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1276350" y="2819400"/>
            <a:ext cx="5140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600" b="1">
                <a:latin typeface="Helvetica" charset="0"/>
              </a:rPr>
              <a:t>width of the base is related to birth rate/fertility rate</a:t>
            </a:r>
            <a:endParaRPr lang="en-GB" sz="1600">
              <a:latin typeface="Helvetica" charset="0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276350" y="3352800"/>
            <a:ext cx="703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600" b="1">
                <a:latin typeface="Helvetica" charset="0"/>
              </a:rPr>
              <a:t>proportions of men and women can suggest male or female migrations</a:t>
            </a:r>
            <a:endParaRPr lang="en-GB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276350" y="3810000"/>
            <a:ext cx="7500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600" b="1">
                <a:latin typeface="Helvetica" charset="0"/>
              </a:rPr>
              <a:t>height of graph can indicate life expectancy (ignore the very thin end of the </a:t>
            </a:r>
            <a:br>
              <a:rPr lang="en-GB" sz="1600" b="1">
                <a:latin typeface="Helvetica" charset="0"/>
              </a:rPr>
            </a:br>
            <a:r>
              <a:rPr lang="en-GB" sz="1600" b="1">
                <a:latin typeface="Helvetica" charset="0"/>
              </a:rPr>
              <a:t>wedge as occurs on graph B as these people are a definite minority)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1276350" y="4648200"/>
            <a:ext cx="64404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600" b="1">
                <a:latin typeface="Helvetica" charset="0"/>
              </a:rPr>
              <a:t>"kinks" indicate dramatic reductions in birth rate or increases in </a:t>
            </a:r>
            <a:br>
              <a:rPr lang="en-GB" sz="1600" b="1">
                <a:latin typeface="Helvetica" charset="0"/>
              </a:rPr>
            </a:br>
            <a:r>
              <a:rPr lang="en-GB" sz="1600" b="1">
                <a:latin typeface="Helvetica" charset="0"/>
              </a:rPr>
              <a:t>death rate in the past</a:t>
            </a:r>
            <a:endParaRPr lang="en-GB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1276350" y="5362575"/>
            <a:ext cx="6778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600" b="1">
                <a:latin typeface="Helvetica" charset="0"/>
              </a:rPr>
              <a:t>area of graph indicates total population - compare  areas of different</a:t>
            </a:r>
            <a:br>
              <a:rPr lang="en-GB" sz="1600" b="1">
                <a:latin typeface="Helvetica" charset="0"/>
              </a:rPr>
            </a:br>
            <a:r>
              <a:rPr lang="en-GB" sz="1600" b="1">
                <a:latin typeface="Helvetica" charset="0"/>
              </a:rPr>
              <a:t>population age groups or different sex on one graph</a:t>
            </a:r>
            <a:endParaRPr lang="en-GB" sz="1600">
              <a:latin typeface="Helvetica" charset="0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04800" y="6019800"/>
            <a:ext cx="80200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600" b="1">
                <a:solidFill>
                  <a:srgbClr val="F42320"/>
                </a:solidFill>
                <a:latin typeface="Helvetica" charset="0"/>
              </a:rPr>
              <a:t>The overall shape of the population pyramid can indicate whether it is an </a:t>
            </a:r>
          </a:p>
          <a:p>
            <a:pPr algn="l"/>
            <a:r>
              <a:rPr lang="en-GB" sz="1600" b="1">
                <a:solidFill>
                  <a:srgbClr val="F42320"/>
                </a:solidFill>
                <a:latin typeface="Helvetica" charset="0"/>
              </a:rPr>
              <a:t>Economically More Developed Country or Economically Less Developed Country</a:t>
            </a:r>
          </a:p>
          <a:p>
            <a:pPr algn="l"/>
            <a:endParaRPr lang="en-GB" sz="1600" b="1">
              <a:solidFill>
                <a:srgbClr val="F42320"/>
              </a:solidFill>
              <a:latin typeface="Helvetica" charset="0"/>
            </a:endParaRP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447800" y="911225"/>
            <a:ext cx="15509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600" b="1">
                <a:solidFill>
                  <a:srgbClr val="F42320"/>
                </a:solidFill>
                <a:latin typeface="Helvetica" charset="0"/>
              </a:rPr>
              <a:t>Economically </a:t>
            </a:r>
          </a:p>
          <a:p>
            <a:pPr algn="l"/>
            <a:r>
              <a:rPr lang="en-GB" sz="1600" b="1">
                <a:solidFill>
                  <a:srgbClr val="F42320"/>
                </a:solidFill>
                <a:latin typeface="Helvetica" charset="0"/>
              </a:rPr>
              <a:t>More </a:t>
            </a:r>
          </a:p>
          <a:p>
            <a:pPr algn="l"/>
            <a:r>
              <a:rPr lang="en-GB" sz="1600" b="1">
                <a:solidFill>
                  <a:srgbClr val="F42320"/>
                </a:solidFill>
                <a:latin typeface="Helvetica" charset="0"/>
              </a:rPr>
              <a:t>Developed </a:t>
            </a:r>
          </a:p>
          <a:p>
            <a:pPr algn="l"/>
            <a:r>
              <a:rPr lang="en-GB" sz="1600" b="1">
                <a:solidFill>
                  <a:srgbClr val="F42320"/>
                </a:solidFill>
                <a:latin typeface="Helvetica" charset="0"/>
              </a:rPr>
              <a:t>Country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6248400" y="911225"/>
            <a:ext cx="15509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600" b="1">
                <a:solidFill>
                  <a:srgbClr val="F42320"/>
                </a:solidFill>
                <a:latin typeface="Helvetica" charset="0"/>
              </a:rPr>
              <a:t>Economically </a:t>
            </a:r>
          </a:p>
          <a:p>
            <a:pPr algn="l"/>
            <a:r>
              <a:rPr lang="en-GB" sz="1600" b="1">
                <a:solidFill>
                  <a:srgbClr val="F42320"/>
                </a:solidFill>
                <a:latin typeface="Helvetica" charset="0"/>
              </a:rPr>
              <a:t>Less</a:t>
            </a:r>
          </a:p>
          <a:p>
            <a:pPr algn="l"/>
            <a:r>
              <a:rPr lang="en-GB" sz="1600" b="1">
                <a:solidFill>
                  <a:srgbClr val="F42320"/>
                </a:solidFill>
                <a:latin typeface="Helvetica" charset="0"/>
              </a:rPr>
              <a:t>Developed </a:t>
            </a:r>
          </a:p>
          <a:p>
            <a:pPr algn="l"/>
            <a:r>
              <a:rPr lang="en-GB" sz="1600" b="1">
                <a:solidFill>
                  <a:srgbClr val="F42320"/>
                </a:solidFill>
                <a:latin typeface="Helvetica" charset="0"/>
              </a:rPr>
              <a:t>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1" grpId="0" animBg="1" autoUpdateAnimBg="0"/>
      <p:bldP spid="2086" grpId="0" autoUpdateAnimBg="0"/>
      <p:bldP spid="2087" grpId="0" autoUpdateAnimBg="0"/>
      <p:bldP spid="2088" grpId="0" autoUpdateAnimBg="0"/>
      <p:bldP spid="2090" grpId="0" autoUpdateAnimBg="0"/>
      <p:bldP spid="2091" grpId="0" autoUpdateAnimBg="0"/>
      <p:bldP spid="2092" grpId="0" autoUpdateAnimBg="0"/>
      <p:bldP spid="2094" grpId="0" autoUpdateAnimBg="0"/>
      <p:bldP spid="2095" grpId="0" autoUpdateAnimBg="0"/>
      <p:bldP spid="20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922463" y="0"/>
            <a:ext cx="5299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8F36E"/>
                </a:solidFill>
                <a:latin typeface="Helvetica" charset="0"/>
              </a:rPr>
              <a:t>Population Pyramids related to the </a:t>
            </a:r>
          </a:p>
          <a:p>
            <a:r>
              <a:rPr lang="en-GB" b="1">
                <a:solidFill>
                  <a:srgbClr val="F8F36E"/>
                </a:solidFill>
                <a:latin typeface="Helvetica" charset="0"/>
              </a:rPr>
              <a:t>Demographic Transition Model</a:t>
            </a:r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461963" y="909638"/>
            <a:ext cx="7996237" cy="461962"/>
            <a:chOff x="291" y="573"/>
            <a:chExt cx="5037" cy="291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291" y="573"/>
              <a:ext cx="7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F8F36E"/>
                  </a:solidFill>
                  <a:latin typeface="Helvetica" charset="0"/>
                </a:rPr>
                <a:t>Stage 1</a:t>
              </a:r>
              <a:endParaRPr lang="en-GB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642" y="576"/>
              <a:ext cx="7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F8F36E"/>
                  </a:solidFill>
                  <a:latin typeface="Helvetica" charset="0"/>
                </a:rPr>
                <a:t>Stage 2</a:t>
              </a:r>
              <a:endParaRPr lang="en-GB"/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2898" y="576"/>
              <a:ext cx="7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F8F36E"/>
                  </a:solidFill>
                  <a:latin typeface="Helvetica" charset="0"/>
                </a:rPr>
                <a:t>Stage 3</a:t>
              </a:r>
              <a:endParaRPr lang="en-GB"/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4529" y="576"/>
              <a:ext cx="7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F8F36E"/>
                  </a:solidFill>
                  <a:latin typeface="Helvetica" charset="0"/>
                </a:rPr>
                <a:t>Stage 4</a:t>
              </a:r>
              <a:endParaRPr lang="en-GB"/>
            </a:p>
          </p:txBody>
        </p:sp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52400" y="3114675"/>
            <a:ext cx="187325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Both birth rates and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Death rates are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High, so population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growth rates are 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slow but population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Is usually  restored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Due to high birth 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Rate. Short life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Expectancy</a:t>
            </a:r>
          </a:p>
          <a:p>
            <a:pPr algn="l"/>
            <a:endParaRPr lang="en-GB" sz="1400" b="1">
              <a:solidFill>
                <a:srgbClr val="F8F36E"/>
              </a:solidFill>
              <a:latin typeface="Helvetica" charset="0"/>
            </a:endParaRP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EXAMPLES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6200" y="5410200"/>
            <a:ext cx="18748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400">
                <a:solidFill>
                  <a:srgbClr val="F8F36E"/>
                </a:solidFill>
                <a:latin typeface="Helvetica" charset="0"/>
              </a:rPr>
              <a:t>Scotland before 1760</a:t>
            </a:r>
          </a:p>
          <a:p>
            <a:pPr algn="l"/>
            <a:r>
              <a:rPr lang="en-GB" sz="1400">
                <a:solidFill>
                  <a:srgbClr val="F8F36E"/>
                </a:solidFill>
                <a:latin typeface="Helvetica" charset="0"/>
              </a:rPr>
              <a:t>New Guinea</a:t>
            </a:r>
          </a:p>
          <a:p>
            <a:pPr algn="l"/>
            <a:r>
              <a:rPr lang="en-GB" sz="1400">
                <a:solidFill>
                  <a:srgbClr val="F8F36E"/>
                </a:solidFill>
                <a:latin typeface="Helvetica" charset="0"/>
              </a:rPr>
              <a:t>Remote parts of</a:t>
            </a:r>
          </a:p>
          <a:p>
            <a:pPr algn="l"/>
            <a:r>
              <a:rPr lang="en-GB" sz="1400">
                <a:solidFill>
                  <a:srgbClr val="F8F36E"/>
                </a:solidFill>
                <a:latin typeface="Helvetica" charset="0"/>
              </a:rPr>
              <a:t>Amazonia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057400" y="3124200"/>
            <a:ext cx="23622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Population starts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to grow at an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exponential rate due to fall in Crude Death Rate. More living In middle age.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Life expectancy rises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Infant mortality rate falls.</a:t>
            </a:r>
          </a:p>
          <a:p>
            <a:pPr algn="l"/>
            <a:endParaRPr lang="en-GB" sz="1400" b="1">
              <a:solidFill>
                <a:srgbClr val="F8F36E"/>
              </a:solidFill>
              <a:latin typeface="Helvetica" charset="0"/>
            </a:endParaRPr>
          </a:p>
          <a:p>
            <a:pPr algn="l"/>
            <a:endParaRPr lang="en-GB" sz="1400" b="1">
              <a:solidFill>
                <a:srgbClr val="F8F36E"/>
              </a:solidFill>
              <a:latin typeface="Helvetica" charset="0"/>
            </a:endParaRP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EXAMPLES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2133600" y="5486400"/>
            <a:ext cx="18748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400">
                <a:solidFill>
                  <a:srgbClr val="F8F36E"/>
                </a:solidFill>
                <a:latin typeface="Helvetica" charset="0"/>
              </a:rPr>
              <a:t>Scotland 1760 - 1830</a:t>
            </a:r>
          </a:p>
          <a:p>
            <a:pPr algn="l"/>
            <a:r>
              <a:rPr lang="en-GB" sz="1400">
                <a:solidFill>
                  <a:srgbClr val="F8F36E"/>
                </a:solidFill>
                <a:latin typeface="Helvetica" charset="0"/>
              </a:rPr>
              <a:t>Republic of Congo</a:t>
            </a:r>
          </a:p>
          <a:p>
            <a:pPr algn="l"/>
            <a:endParaRPr lang="en-GB" sz="1400">
              <a:solidFill>
                <a:srgbClr val="F8F36E"/>
              </a:solidFill>
              <a:latin typeface="Helvetica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414838" y="3114675"/>
            <a:ext cx="2170112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Population continues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to grow but at slower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rate. Low C Death Rate.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Dramatically declining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Crude Birth Rate.</a:t>
            </a:r>
          </a:p>
          <a:p>
            <a:pPr algn="l"/>
            <a:endParaRPr lang="en-GB" sz="1400" b="1">
              <a:solidFill>
                <a:srgbClr val="F8F36E"/>
              </a:solidFill>
              <a:latin typeface="Helvetica" charset="0"/>
            </a:endParaRPr>
          </a:p>
          <a:p>
            <a:pPr algn="l"/>
            <a:endParaRPr lang="en-GB" sz="1400" b="1">
              <a:solidFill>
                <a:srgbClr val="F8F36E"/>
              </a:solidFill>
              <a:latin typeface="Helvetica" charset="0"/>
            </a:endParaRPr>
          </a:p>
          <a:p>
            <a:pPr algn="l"/>
            <a:endParaRPr lang="en-GB" sz="1400" b="1">
              <a:solidFill>
                <a:srgbClr val="F8F36E"/>
              </a:solidFill>
              <a:latin typeface="Helvetica" charset="0"/>
            </a:endParaRPr>
          </a:p>
          <a:p>
            <a:pPr algn="l"/>
            <a:endParaRPr lang="en-GB" sz="1400" b="1">
              <a:solidFill>
                <a:srgbClr val="F8F36E"/>
              </a:solidFill>
              <a:latin typeface="Helvetica" charset="0"/>
            </a:endParaRPr>
          </a:p>
          <a:p>
            <a:pPr algn="l"/>
            <a:endParaRPr lang="en-GB" sz="1400" b="1">
              <a:solidFill>
                <a:srgbClr val="F8F36E"/>
              </a:solidFill>
              <a:latin typeface="Helvetica" charset="0"/>
            </a:endParaRP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EXAMPLES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473575" y="5410200"/>
            <a:ext cx="18256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400" dirty="0">
                <a:solidFill>
                  <a:srgbClr val="F8F36E"/>
                </a:solidFill>
                <a:latin typeface="Helvetica" charset="0"/>
              </a:rPr>
              <a:t>Scotland 1870 -1950</a:t>
            </a:r>
          </a:p>
          <a:p>
            <a:pPr algn="l"/>
            <a:r>
              <a:rPr lang="en-GB" sz="1400" dirty="0">
                <a:solidFill>
                  <a:srgbClr val="F8F36E"/>
                </a:solidFill>
                <a:latin typeface="Helvetica" charset="0"/>
              </a:rPr>
              <a:t>Algeria, Tunisia</a:t>
            </a:r>
          </a:p>
          <a:p>
            <a:pPr algn="l"/>
            <a:r>
              <a:rPr lang="en-GB" sz="1400" dirty="0">
                <a:solidFill>
                  <a:srgbClr val="F8F36E"/>
                </a:solidFill>
                <a:latin typeface="Helvetica" charset="0"/>
              </a:rPr>
              <a:t>Morocco</a:t>
            </a:r>
          </a:p>
          <a:p>
            <a:pPr algn="l"/>
            <a:endParaRPr lang="en-GB" sz="1400" dirty="0">
              <a:solidFill>
                <a:srgbClr val="F8F36E"/>
              </a:solidFill>
              <a:latin typeface="Helvetica" charset="0"/>
            </a:endParaRPr>
          </a:p>
        </p:txBody>
      </p:sp>
      <p:pic>
        <p:nvPicPr>
          <p:cNvPr id="3100" name="Picture 28" descr="pop pyr 4 stages.jpg                                           0001310ERR iMac    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7989888" cy="1227138"/>
          </a:xfrm>
          <a:prstGeom prst="rect">
            <a:avLst/>
          </a:prstGeom>
          <a:noFill/>
        </p:spPr>
      </p:pic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142875" y="2819400"/>
            <a:ext cx="7793038" cy="304800"/>
            <a:chOff x="90" y="1776"/>
            <a:chExt cx="4909" cy="192"/>
          </a:xfrm>
        </p:grpSpPr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90" y="1776"/>
              <a:ext cx="9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rgbClr val="F8F36E"/>
                  </a:solidFill>
                  <a:latin typeface="Helvetica" charset="0"/>
                </a:rPr>
                <a:t>IMPLICATIONS</a:t>
              </a:r>
              <a:endParaRPr lang="en-GB" sz="1400">
                <a:solidFill>
                  <a:srgbClr val="F8F36E"/>
                </a:solidFill>
                <a:latin typeface="Helvetica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1496" y="1776"/>
              <a:ext cx="9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rgbClr val="F8F36E"/>
                  </a:solidFill>
                  <a:latin typeface="Helvetica" charset="0"/>
                </a:rPr>
                <a:t>IMPLICATIONS</a:t>
              </a:r>
              <a:endParaRPr lang="en-GB" sz="1400">
                <a:solidFill>
                  <a:srgbClr val="F8F36E"/>
                </a:solidFill>
                <a:latin typeface="Helvetica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2784" y="1776"/>
              <a:ext cx="9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rgbClr val="F8F36E"/>
                  </a:solidFill>
                  <a:latin typeface="Helvetica" charset="0"/>
                </a:rPr>
                <a:t>IMPLICATIONS</a:t>
              </a:r>
              <a:endParaRPr lang="en-GB" sz="1400">
                <a:solidFill>
                  <a:srgbClr val="F8F36E"/>
                </a:solidFill>
                <a:latin typeface="Helvetica" charset="0"/>
              </a:endParaRP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4080" y="1776"/>
              <a:ext cx="9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rgbClr val="F8F36E"/>
                  </a:solidFill>
                  <a:latin typeface="Helvetica" charset="0"/>
                </a:rPr>
                <a:t>IMPLICATIONS</a:t>
              </a:r>
              <a:endParaRPr lang="en-GB" sz="1400">
                <a:solidFill>
                  <a:srgbClr val="F8F36E"/>
                </a:solidFill>
                <a:latin typeface="Helvetica" charset="0"/>
              </a:endParaRPr>
            </a:p>
          </p:txBody>
        </p:sp>
      </p:grp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472238" y="3114675"/>
            <a:ext cx="2417762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Low Crude Birth Rate 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and Crude Death Rate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Higher dependancy ratio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and longer life expectancy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Crude Death Rate does 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Rise slightly because of</a:t>
            </a: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The ageing population</a:t>
            </a:r>
          </a:p>
          <a:p>
            <a:pPr algn="l"/>
            <a:endParaRPr lang="en-GB" sz="1400" b="1">
              <a:solidFill>
                <a:srgbClr val="F8F36E"/>
              </a:solidFill>
              <a:latin typeface="Helvetica" charset="0"/>
            </a:endParaRPr>
          </a:p>
          <a:p>
            <a:pPr algn="l"/>
            <a:r>
              <a:rPr lang="en-GB" sz="1400" b="1">
                <a:solidFill>
                  <a:srgbClr val="F8F36E"/>
                </a:solidFill>
                <a:latin typeface="Helvetica" charset="0"/>
              </a:rPr>
              <a:t>EXAMPLES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6858000" y="5105400"/>
            <a:ext cx="1409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400">
                <a:solidFill>
                  <a:srgbClr val="F8F36E"/>
                </a:solidFill>
                <a:latin typeface="Helvetica" charset="0"/>
              </a:rPr>
              <a:t>Scotland today.</a:t>
            </a:r>
          </a:p>
          <a:p>
            <a:pPr algn="l"/>
            <a:r>
              <a:rPr lang="en-GB" sz="1400">
                <a:solidFill>
                  <a:srgbClr val="F8F36E"/>
                </a:solidFill>
                <a:latin typeface="Helvetica" charset="0"/>
              </a:rPr>
              <a:t>Japan, USA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1600200" y="6035675"/>
            <a:ext cx="6059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42320"/>
                </a:solidFill>
              </a:rPr>
              <a:t>There is some merit in including or considering </a:t>
            </a:r>
          </a:p>
          <a:p>
            <a:r>
              <a:rPr lang="en-GB" dirty="0">
                <a:solidFill>
                  <a:srgbClr val="F42320"/>
                </a:solidFill>
              </a:rPr>
              <a:t>a Stage 5 today with a declining population</a:t>
            </a:r>
          </a:p>
        </p:txBody>
      </p:sp>
      <p:pic>
        <p:nvPicPr>
          <p:cNvPr id="3106" name="Picture 34" descr="Pop pyr Stage 5.jpg                                            0001310ERR iMac                        ABA7815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616575"/>
            <a:ext cx="617538" cy="116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89" grpId="0" autoUpdateAnimBg="0"/>
      <p:bldP spid="3091" grpId="0" autoUpdateAnimBg="0"/>
      <p:bldP spid="3094" grpId="0" autoUpdateAnimBg="0"/>
      <p:bldP spid="3096" grpId="0" autoUpdateAnimBg="0"/>
      <p:bldP spid="3098" grpId="0" autoUpdateAnimBg="0"/>
      <p:bldP spid="3099" grpId="0" autoUpdateAnimBg="0"/>
      <p:bldP spid="3102" grpId="0" autoUpdateAnimBg="0"/>
      <p:bldP spid="3103" grpId="0" autoUpdateAnimBg="0"/>
      <p:bldP spid="3105" grpId="0" autoUpdateAnimBg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329</Words>
  <Application>Microsoft Office PowerPoint</Application>
  <PresentationFormat>On-screen Show (4:3)</PresentationFormat>
  <Paragraphs>101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</vt:lpstr>
      <vt:lpstr>Comic Sans MS</vt:lpstr>
      <vt:lpstr>Helvetica Black</vt:lpstr>
      <vt:lpstr>Helvetica</vt:lpstr>
      <vt:lpstr>Blank</vt:lpstr>
      <vt:lpstr>Slide 1</vt:lpstr>
      <vt:lpstr>Slide 2</vt:lpstr>
      <vt:lpstr>Slide 3</vt:lpstr>
    </vt:vector>
  </TitlesOfParts>
  <Company>Geography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Kinnear</dc:creator>
  <cp:lastModifiedBy>s.simpson</cp:lastModifiedBy>
  <cp:revision>18</cp:revision>
  <dcterms:created xsi:type="dcterms:W3CDTF">2001-08-31T22:23:22Z</dcterms:created>
  <dcterms:modified xsi:type="dcterms:W3CDTF">2011-10-13T10:40:49Z</dcterms:modified>
</cp:coreProperties>
</file>