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Override PartName="/ppt/theme/themeOverride3.xml" ContentType="application/vnd.openxmlformats-officedocument.themeOverride+xml"/>
  <Override PartName="/ppt/theme/themeOverride4.xml" ContentType="application/vnd.openxmlformats-officedocument.themeOverr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5" r:id="rId1"/>
  </p:sldMasterIdLst>
  <p:sldIdLst>
    <p:sldId id="256" r:id="rId2"/>
    <p:sldId id="257" r:id="rId3"/>
    <p:sldId id="258" r:id="rId4"/>
    <p:sldId id="262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>
                <a:defRPr/>
              </a:pPr>
              <a:endParaRPr lang="en-US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1" name="Picture 4" descr="C:\Documents and Settings\The Mcleans\Local Settings\Temporary Internet Files\Content.IE5\CZG1P4KU\MCj04377090000[1].wmf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29563" y="142875"/>
            <a:ext cx="950912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2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dirty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4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2EB0C27D-1AA8-4D49-B01A-80387BF148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90E28F-6594-4420-9666-95B039C10E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05D9B3-757B-47D2-A12D-21E25354AA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C:\Documents and Settings\The Mcleans\Local Settings\Temporary Internet Files\Content.IE5\CZG1P4KU\MCj04377090000[1].wmf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29563" y="142875"/>
            <a:ext cx="950912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21101DA-CC11-4168-B3E8-E7E371C8F5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Chevron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618BEFE-6C42-4D4D-B810-8CC5E1DC10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2932740-24F2-4C22-B192-7CE5976611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C:\Documents and Settings\The Mcleans\Local Settings\Temporary Internet Files\Content.IE5\CZG1P4KU\MCj04377090000[1].wmf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29563" y="142875"/>
            <a:ext cx="950912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7D10744-61E0-4D81-BDFF-967106FBCF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62171F2-A7A8-4BBD-BFCD-0503DEB07E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AA0B41-45F8-4B16-9E02-C1EE7437A9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86E7EDD-B4B9-4EE0-9984-BD3B570641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Chevron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2D755075-B1CE-4323-8A56-3C026917B9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6CD4D135-5628-4A3D-9EA5-681D35D50D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  <p:sldLayoutId id="2147483741" r:id="rId4"/>
    <p:sldLayoutId id="2147483742" r:id="rId5"/>
    <p:sldLayoutId id="2147483743" r:id="rId6"/>
    <p:sldLayoutId id="2147483735" r:id="rId7"/>
    <p:sldLayoutId id="2147483744" r:id="rId8"/>
    <p:sldLayoutId id="2147483745" r:id="rId9"/>
    <p:sldLayoutId id="2147483736" r:id="rId10"/>
    <p:sldLayoutId id="2147483737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GB" dirty="0" smtClean="0"/>
              <a:t>Industry</a:t>
            </a:r>
            <a:endParaRPr lang="en-US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611563"/>
            <a:ext cx="7772400" cy="1200150"/>
          </a:xfrm>
        </p:spPr>
        <p:txBody>
          <a:bodyPr/>
          <a:lstStyle/>
          <a:p>
            <a:pPr marR="0"/>
            <a:endParaRPr lang="en-US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GB" smtClean="0"/>
              <a:t>We will learn about</a:t>
            </a:r>
          </a:p>
          <a:p>
            <a:pPr>
              <a:buFontTx/>
              <a:buNone/>
            </a:pPr>
            <a:endParaRPr lang="en-GB" smtClean="0"/>
          </a:p>
          <a:p>
            <a:r>
              <a:rPr lang="en-GB" smtClean="0"/>
              <a:t>The 4 main types of Industry</a:t>
            </a:r>
          </a:p>
          <a:p>
            <a:r>
              <a:rPr lang="en-GB" smtClean="0"/>
              <a:t>The differences between the 4 types of Industry.</a:t>
            </a:r>
            <a:endParaRPr lang="en-US" smtClean="0"/>
          </a:p>
        </p:txBody>
      </p:sp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GB"/>
              <a:t>Today’s lesson</a:t>
            </a:r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indent="-365125">
              <a:buFont typeface="Wingdings" pitchFamily="2" charset="2"/>
              <a:buChar char="Ø"/>
            </a:pPr>
            <a:r>
              <a:rPr lang="en-GB" smtClean="0"/>
              <a:t>What you already have learned in settlement about industry?</a:t>
            </a:r>
          </a:p>
          <a:p>
            <a:pPr indent="-365125">
              <a:buFont typeface="Wingdings" pitchFamily="2" charset="2"/>
              <a:buChar char="Ø"/>
            </a:pPr>
            <a:endParaRPr lang="en-GB" smtClean="0"/>
          </a:p>
          <a:p>
            <a:pPr indent="-365125">
              <a:buFont typeface="Wingdings" pitchFamily="2" charset="2"/>
              <a:buChar char="Ø"/>
            </a:pPr>
            <a:r>
              <a:rPr lang="en-GB" smtClean="0"/>
              <a:t>What Industry is?</a:t>
            </a:r>
          </a:p>
          <a:p>
            <a:pPr indent="-365125">
              <a:buFont typeface="Wingdings" pitchFamily="2" charset="2"/>
              <a:buChar char="Ø"/>
            </a:pPr>
            <a:endParaRPr lang="en-GB" smtClean="0"/>
          </a:p>
          <a:p>
            <a:pPr indent="-365125">
              <a:buFont typeface="Wingdings" pitchFamily="2" charset="2"/>
              <a:buChar char="Ø"/>
            </a:pPr>
            <a:r>
              <a:rPr lang="en-GB" smtClean="0"/>
              <a:t>Where can we find industrial landscapes?</a:t>
            </a:r>
          </a:p>
          <a:p>
            <a:pPr indent="-365125">
              <a:buFont typeface="Wingdings" pitchFamily="2" charset="2"/>
              <a:buChar char="Ø"/>
            </a:pPr>
            <a:endParaRPr lang="en-GB" smtClean="0"/>
          </a:p>
          <a:p>
            <a:pPr indent="-365125">
              <a:buFont typeface="Wingdings" pitchFamily="2" charset="2"/>
              <a:buChar char="Ø"/>
            </a:pPr>
            <a:r>
              <a:rPr lang="en-GB" smtClean="0"/>
              <a:t>Who does industry affect?</a:t>
            </a:r>
          </a:p>
          <a:p>
            <a:pPr indent="-365125">
              <a:buFont typeface="Wingdings" pitchFamily="2" charset="2"/>
              <a:buChar char="Ø"/>
            </a:pPr>
            <a:endParaRPr lang="en-US" smtClean="0"/>
          </a:p>
        </p:txBody>
      </p:sp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GB" dirty="0" smtClean="0"/>
              <a:t>Think about...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indent="-3175" fontAlgn="auto">
              <a:spcAft>
                <a:spcPts val="0"/>
              </a:spcAft>
              <a:buFont typeface="Wingdings 3"/>
              <a:buNone/>
              <a:defRPr/>
            </a:pPr>
            <a:r>
              <a:rPr lang="en-GB" dirty="0" smtClean="0"/>
              <a:t>The work that people do in order to earn a living is called industry.  There are now four types of industry. These are; 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GB" dirty="0" smtClean="0"/>
              <a:t>Primary,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GB" dirty="0" smtClean="0"/>
              <a:t>Secondary,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GB" dirty="0" smtClean="0"/>
              <a:t>Tertiary,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GB" dirty="0" smtClean="0"/>
              <a:t>Quaternary.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GB" dirty="0" smtClean="0"/>
              <a:t>What is Industry?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b="1" smtClean="0"/>
              <a:t>Primary Industry</a:t>
            </a:r>
            <a:r>
              <a:rPr lang="en-US" sz="2000" smtClean="0"/>
              <a:t> – This uses Raw materials which are extracted from the ground or sea in order to manufacture a product.  Such as Iron Ore Mining/ Gold Mining/Fishing/Farming</a:t>
            </a:r>
          </a:p>
          <a:p>
            <a:r>
              <a:rPr lang="en-US" sz="2000" b="1" smtClean="0"/>
              <a:t>Secondary Industry </a:t>
            </a:r>
            <a:r>
              <a:rPr lang="en-US" sz="2000" smtClean="0"/>
              <a:t> - Makes products with the raw materials from Primary Industries. </a:t>
            </a:r>
          </a:p>
          <a:p>
            <a:r>
              <a:rPr lang="en-US" sz="2000" b="1" smtClean="0"/>
              <a:t>Tertiary</a:t>
            </a:r>
            <a:r>
              <a:rPr lang="en-US" sz="2000" smtClean="0"/>
              <a:t> - Providing a service for people such as selling products manufactured by Secondary Industries.  Tesco/Asda/Morrisons.   </a:t>
            </a:r>
            <a:endParaRPr lang="en-US" smtClean="0"/>
          </a:p>
          <a:p>
            <a:r>
              <a:rPr lang="en-GB" sz="2000" b="1" smtClean="0"/>
              <a:t>Quaternary Industry – </a:t>
            </a:r>
            <a:r>
              <a:rPr lang="en-GB" sz="2000" smtClean="0"/>
              <a:t>involves activities such as research, training developments, and information services.  New ideas and innovations in technology is generally included in this sector of Industry.  E.g.  Quintiles, Sony and Apple.</a:t>
            </a:r>
            <a:endParaRPr lang="en-US" sz="200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GB" dirty="0" smtClean="0"/>
              <a:t>Four Types of Industry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GB" dirty="0" smtClean="0"/>
              <a:t>Industry Chain</a:t>
            </a:r>
            <a:endParaRPr lang="en-US" dirty="0"/>
          </a:p>
        </p:txBody>
      </p:sp>
      <p:pic>
        <p:nvPicPr>
          <p:cNvPr id="15363" name="Picture 2" descr="C:\Documents and Settings\The Mcleans\Local Settings\Temporary Internet Files\Content.IE5\U03OE54Q\MCj04355480000[1].wm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00063" y="1500188"/>
            <a:ext cx="1765300" cy="1517650"/>
          </a:xfrm>
          <a:noFill/>
        </p:spPr>
      </p:pic>
      <p:pic>
        <p:nvPicPr>
          <p:cNvPr id="15364" name="Picture 3" descr="C:\Documents and Settings\The Mcleans\Local Settings\Temporary Internet Files\Content.IE5\CZG1P4KU\MCj0383952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71750" y="3571875"/>
            <a:ext cx="1584325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5" name="Picture 6" descr="C:\Documents and Settings\The Mcleans\Local Settings\Temporary Internet Files\Content.IE5\CZG1P4KU\MPj04385130000[1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14875" y="1714500"/>
            <a:ext cx="1571625" cy="1449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6" name="Picture 9" descr="C:\Documents and Settings\The Mcleans\Local Settings\Temporary Internet Files\Content.IE5\U03OE54Q\MPj04365150000[1]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072313" y="4000500"/>
            <a:ext cx="1701800" cy="1136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5" name="Shape 14"/>
          <p:cNvCxnSpPr>
            <a:stCxn id="68610" idx="3"/>
            <a:endCxn id="68611" idx="0"/>
          </p:cNvCxnSpPr>
          <p:nvPr/>
        </p:nvCxnSpPr>
        <p:spPr>
          <a:xfrm>
            <a:off x="2265363" y="2259013"/>
            <a:ext cx="1098550" cy="1312862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hape 16"/>
          <p:cNvCxnSpPr>
            <a:stCxn id="68611" idx="3"/>
            <a:endCxn id="68614" idx="2"/>
          </p:cNvCxnSpPr>
          <p:nvPr/>
        </p:nvCxnSpPr>
        <p:spPr>
          <a:xfrm flipV="1">
            <a:off x="4156075" y="3163888"/>
            <a:ext cx="1344613" cy="1284287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hape 18"/>
          <p:cNvCxnSpPr>
            <a:stCxn id="68614" idx="3"/>
            <a:endCxn id="68617" idx="0"/>
          </p:cNvCxnSpPr>
          <p:nvPr/>
        </p:nvCxnSpPr>
        <p:spPr>
          <a:xfrm>
            <a:off x="6286500" y="2438400"/>
            <a:ext cx="1636713" cy="1562100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Content Placeholder 1"/>
          <p:cNvSpPr>
            <a:spLocks noGrp="1"/>
          </p:cNvSpPr>
          <p:nvPr>
            <p:ph idx="1"/>
          </p:nvPr>
        </p:nvSpPr>
        <p:spPr>
          <a:xfrm>
            <a:off x="457200" y="1428750"/>
            <a:ext cx="8229600" cy="4578350"/>
          </a:xfrm>
        </p:spPr>
        <p:txBody>
          <a:bodyPr/>
          <a:lstStyle/>
          <a:p>
            <a:pPr marL="876300" indent="-514350">
              <a:buFont typeface="Lucida Sans Unicode" pitchFamily="34" charset="0"/>
              <a:buAutoNum type="arabicPeriod"/>
            </a:pPr>
            <a:r>
              <a:rPr lang="en-GB" sz="2800" dirty="0" smtClean="0"/>
              <a:t>Describe what each of the four industries focus on.</a:t>
            </a:r>
          </a:p>
          <a:p>
            <a:pPr marL="876300" indent="-514350">
              <a:buFont typeface="Lucida Sans Unicode" pitchFamily="34" charset="0"/>
              <a:buAutoNum type="arabicPeriod"/>
            </a:pPr>
            <a:endParaRPr lang="en-GB" sz="2800" dirty="0" smtClean="0"/>
          </a:p>
          <a:p>
            <a:pPr marL="876300" indent="-514350">
              <a:buFont typeface="Lucida Sans Unicode" pitchFamily="34" charset="0"/>
              <a:buAutoNum type="arabicPeriod"/>
            </a:pPr>
            <a:r>
              <a:rPr lang="en-GB" sz="2800" dirty="0" smtClean="0"/>
              <a:t>Explain the problems which face industries if there was a shortage of wheat in one year. </a:t>
            </a:r>
          </a:p>
          <a:p>
            <a:pPr marL="876300" indent="-514350">
              <a:buFont typeface="Lucida Sans Unicode" pitchFamily="34" charset="0"/>
              <a:buAutoNum type="arabicPeriod"/>
            </a:pPr>
            <a:endParaRPr lang="en-GB" sz="2800" dirty="0" smtClean="0"/>
          </a:p>
          <a:p>
            <a:pPr marL="876300" indent="-514350">
              <a:buFont typeface="Lucida Sans Unicode" pitchFamily="34" charset="0"/>
              <a:buAutoNum type="arabicPeriod"/>
            </a:pPr>
            <a:r>
              <a:rPr lang="en-GB" sz="2800" dirty="0" smtClean="0"/>
              <a:t>List as many industries near </a:t>
            </a:r>
            <a:r>
              <a:rPr lang="en-GB" sz="2800" dirty="0" err="1" smtClean="0"/>
              <a:t>Padova</a:t>
            </a:r>
            <a:r>
              <a:rPr lang="en-GB" sz="2800" dirty="0" smtClean="0"/>
              <a:t> </a:t>
            </a:r>
            <a:r>
              <a:rPr lang="en-GB" sz="2800" dirty="0" smtClean="0"/>
              <a:t>as you can under the headings of the main types of industry.</a:t>
            </a:r>
            <a:endParaRPr lang="en-US" sz="28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etro">
    <a:dk1>
      <a:sysClr val="windowText" lastClr="000000"/>
    </a:dk1>
    <a:lt1>
      <a:sysClr val="window" lastClr="FFFFFF"/>
    </a:lt1>
    <a:dk2>
      <a:srgbClr val="4E5B6F"/>
    </a:dk2>
    <a:lt2>
      <a:srgbClr val="D6ECFF"/>
    </a:lt2>
    <a:accent1>
      <a:srgbClr val="7FD13B"/>
    </a:accent1>
    <a:accent2>
      <a:srgbClr val="EA157A"/>
    </a:accent2>
    <a:accent3>
      <a:srgbClr val="FEB80A"/>
    </a:accent3>
    <a:accent4>
      <a:srgbClr val="00ADDC"/>
    </a:accent4>
    <a:accent5>
      <a:srgbClr val="738AC8"/>
    </a:accent5>
    <a:accent6>
      <a:srgbClr val="1AB39F"/>
    </a:accent6>
    <a:hlink>
      <a:srgbClr val="EB8803"/>
    </a:hlink>
    <a:folHlink>
      <a:srgbClr val="5F7791"/>
    </a:folHlink>
  </a:clrScheme>
</a:themeOverride>
</file>

<file path=ppt/theme/themeOverride2.xml><?xml version="1.0" encoding="utf-8"?>
<a:themeOverride xmlns:a="http://schemas.openxmlformats.org/drawingml/2006/main">
  <a:clrScheme name="Metro">
    <a:dk1>
      <a:sysClr val="windowText" lastClr="000000"/>
    </a:dk1>
    <a:lt1>
      <a:sysClr val="window" lastClr="FFFFFF"/>
    </a:lt1>
    <a:dk2>
      <a:srgbClr val="4E5B6F"/>
    </a:dk2>
    <a:lt2>
      <a:srgbClr val="D6ECFF"/>
    </a:lt2>
    <a:accent1>
      <a:srgbClr val="7FD13B"/>
    </a:accent1>
    <a:accent2>
      <a:srgbClr val="EA157A"/>
    </a:accent2>
    <a:accent3>
      <a:srgbClr val="FEB80A"/>
    </a:accent3>
    <a:accent4>
      <a:srgbClr val="00ADDC"/>
    </a:accent4>
    <a:accent5>
      <a:srgbClr val="738AC8"/>
    </a:accent5>
    <a:accent6>
      <a:srgbClr val="1AB39F"/>
    </a:accent6>
    <a:hlink>
      <a:srgbClr val="EB8803"/>
    </a:hlink>
    <a:folHlink>
      <a:srgbClr val="5F7791"/>
    </a:folHlink>
  </a:clrScheme>
</a:themeOverride>
</file>

<file path=ppt/theme/themeOverride3.xml><?xml version="1.0" encoding="utf-8"?>
<a:themeOverride xmlns:a="http://schemas.openxmlformats.org/drawingml/2006/main">
  <a:clrScheme name="Metro">
    <a:dk1>
      <a:sysClr val="windowText" lastClr="000000"/>
    </a:dk1>
    <a:lt1>
      <a:sysClr val="window" lastClr="FFFFFF"/>
    </a:lt1>
    <a:dk2>
      <a:srgbClr val="4E5B6F"/>
    </a:dk2>
    <a:lt2>
      <a:srgbClr val="D6ECFF"/>
    </a:lt2>
    <a:accent1>
      <a:srgbClr val="7FD13B"/>
    </a:accent1>
    <a:accent2>
      <a:srgbClr val="EA157A"/>
    </a:accent2>
    <a:accent3>
      <a:srgbClr val="FEB80A"/>
    </a:accent3>
    <a:accent4>
      <a:srgbClr val="00ADDC"/>
    </a:accent4>
    <a:accent5>
      <a:srgbClr val="738AC8"/>
    </a:accent5>
    <a:accent6>
      <a:srgbClr val="1AB39F"/>
    </a:accent6>
    <a:hlink>
      <a:srgbClr val="EB8803"/>
    </a:hlink>
    <a:folHlink>
      <a:srgbClr val="5F7791"/>
    </a:folHlink>
  </a:clrScheme>
</a:themeOverride>
</file>

<file path=ppt/theme/themeOverride4.xml><?xml version="1.0" encoding="utf-8"?>
<a:themeOverride xmlns:a="http://schemas.openxmlformats.org/drawingml/2006/main">
  <a:clrScheme name="Metro">
    <a:dk1>
      <a:sysClr val="windowText" lastClr="000000"/>
    </a:dk1>
    <a:lt1>
      <a:sysClr val="window" lastClr="FFFFFF"/>
    </a:lt1>
    <a:dk2>
      <a:srgbClr val="4E5B6F"/>
    </a:dk2>
    <a:lt2>
      <a:srgbClr val="D6ECFF"/>
    </a:lt2>
    <a:accent1>
      <a:srgbClr val="7FD13B"/>
    </a:accent1>
    <a:accent2>
      <a:srgbClr val="EA157A"/>
    </a:accent2>
    <a:accent3>
      <a:srgbClr val="FEB80A"/>
    </a:accent3>
    <a:accent4>
      <a:srgbClr val="00ADDC"/>
    </a:accent4>
    <a:accent5>
      <a:srgbClr val="738AC8"/>
    </a:accent5>
    <a:accent6>
      <a:srgbClr val="1AB39F"/>
    </a:accent6>
    <a:hlink>
      <a:srgbClr val="EB8803"/>
    </a:hlink>
    <a:folHlink>
      <a:srgbClr val="5F7791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42</TotalTime>
  <Words>241</Words>
  <Application>Microsoft Office PowerPoint</Application>
  <PresentationFormat>On-screen Show (4:3)</PresentationFormat>
  <Paragraphs>31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Arial</vt:lpstr>
      <vt:lpstr>Lucida Sans Unicode</vt:lpstr>
      <vt:lpstr>Wingdings 3</vt:lpstr>
      <vt:lpstr>Verdana</vt:lpstr>
      <vt:lpstr>Wingdings 2</vt:lpstr>
      <vt:lpstr>Calibri</vt:lpstr>
      <vt:lpstr>Wingdings</vt:lpstr>
      <vt:lpstr>Concourse</vt:lpstr>
      <vt:lpstr>Industry</vt:lpstr>
      <vt:lpstr>Today’s lesson</vt:lpstr>
      <vt:lpstr>Think about...</vt:lpstr>
      <vt:lpstr>What is Industry?</vt:lpstr>
      <vt:lpstr>Four Types of Industry</vt:lpstr>
      <vt:lpstr>Industry Chain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Standard Grade Industry</dc:title>
  <dc:creator>phil.penman</dc:creator>
  <cp:lastModifiedBy>Scott Simpson</cp:lastModifiedBy>
  <cp:revision>4</cp:revision>
  <dcterms:created xsi:type="dcterms:W3CDTF">2008-09-29T09:26:05Z</dcterms:created>
  <dcterms:modified xsi:type="dcterms:W3CDTF">2012-01-03T16:40:55Z</dcterms:modified>
</cp:coreProperties>
</file>