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2CE520-B7A1-44F9-A9C7-E0DD7C39D4D2}" type="datetimeFigureOut">
              <a:rPr lang="en-US" smtClean="0"/>
              <a:pPr/>
              <a:t>9/30/2011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CE520-B7A1-44F9-A9C7-E0DD7C39D4D2}" type="datetimeFigureOut">
              <a:rPr lang="en-US" smtClean="0"/>
              <a:pPr/>
              <a:t>9/30/2011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CE520-B7A1-44F9-A9C7-E0DD7C39D4D2}" type="datetimeFigureOut">
              <a:rPr lang="en-US" smtClean="0"/>
              <a:pPr/>
              <a:t>9/30/2011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CE520-B7A1-44F9-A9C7-E0DD7C39D4D2}" type="datetimeFigureOut">
              <a:rPr lang="en-US" smtClean="0"/>
              <a:pPr/>
              <a:t>9/30/2011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2CE520-B7A1-44F9-A9C7-E0DD7C39D4D2}" type="datetimeFigureOut">
              <a:rPr lang="en-US" smtClean="0"/>
              <a:pPr/>
              <a:t>9/30/2011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2CE520-B7A1-44F9-A9C7-E0DD7C39D4D2}" type="datetimeFigureOut">
              <a:rPr lang="en-US" smtClean="0"/>
              <a:pPr/>
              <a:t>9/30/2011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2CE520-B7A1-44F9-A9C7-E0DD7C39D4D2}" type="datetimeFigureOut">
              <a:rPr lang="en-US" smtClean="0"/>
              <a:pPr/>
              <a:t>9/30/2011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2CE520-B7A1-44F9-A9C7-E0DD7C39D4D2}" type="datetimeFigureOut">
              <a:rPr lang="en-US" smtClean="0"/>
              <a:pPr/>
              <a:t>9/30/2011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CE520-B7A1-44F9-A9C7-E0DD7C39D4D2}" type="datetimeFigureOut">
              <a:rPr lang="en-US" smtClean="0"/>
              <a:pPr/>
              <a:t>9/30/2011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CE520-B7A1-44F9-A9C7-E0DD7C39D4D2}" type="datetimeFigureOut">
              <a:rPr lang="en-US" smtClean="0"/>
              <a:pPr/>
              <a:t>9/30/2011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CE520-B7A1-44F9-A9C7-E0DD7C39D4D2}" type="datetimeFigureOut">
              <a:rPr lang="en-US" smtClean="0"/>
              <a:pPr/>
              <a:t>9/30/2011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12ED4-95C3-4232-96DA-F401BDDE3B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CE520-B7A1-44F9-A9C7-E0DD7C39D4D2}" type="datetimeFigureOut">
              <a:rPr lang="en-US" smtClean="0"/>
              <a:pPr/>
              <a:t>9/30/2011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12ED4-95C3-4232-96DA-F401BDDE3B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forgefx.com/casestudies/prenticehall/ph/seismic/seismic-waves-simulator.htm" TargetMode="External"/><Relationship Id="rId2" Type="http://schemas.openxmlformats.org/officeDocument/2006/relationships/hyperlink" Target="http://aspire.cosmic-ray.org/labs/seismic/index.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179512" y="4404156"/>
            <a:ext cx="4680520" cy="241604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en-GB" sz="1600" b="1" dirty="0" smtClean="0">
                <a:latin typeface="+mj-lt"/>
                <a:ea typeface="Times New Roman" pitchFamily="18" charset="0"/>
              </a:rPr>
              <a:t>L Waves</a:t>
            </a:r>
            <a:endParaRPr kumimoji="0" lang="en-US" sz="1600" b="1" i="0" u="none" strike="noStrike" cap="none" normalizeH="0" baseline="0" dirty="0" smtClean="0">
              <a:ln>
                <a:noFill/>
              </a:ln>
              <a:solidFill>
                <a:schemeClr val="tx1"/>
              </a:solidFill>
              <a:effectLst/>
              <a:latin typeface="+mj-lt"/>
              <a:ea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Unlike body waves, </a:t>
            </a:r>
            <a:r>
              <a:rPr kumimoji="0" lang="en-US" sz="15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surface waves</a:t>
            </a:r>
            <a:r>
              <a:rPr kumimoji="0" lang="en-US" sz="15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(also known as long waves, or simply L waves) move along the surface of the Earth. Surface waves are to blame for most of an earthquake’s damage. They move up and down the surface of the Earth, rocking the foundations of man-made structures. Surface waves are the slowest moving of all waves, which means they arrive the last. So the most intense shaking usually comes at the end of an earthquake.</a:t>
            </a:r>
            <a:endParaRPr kumimoji="0" lang="en-US" sz="1500" b="0" i="0" u="none" strike="noStrike" cap="none" normalizeH="0" baseline="0" dirty="0" smtClean="0">
              <a:ln>
                <a:noFill/>
              </a:ln>
              <a:solidFill>
                <a:schemeClr val="tx1"/>
              </a:solidFill>
              <a:effectLst/>
              <a:latin typeface="Arial" pitchFamily="34" charset="0"/>
            </a:endParaRPr>
          </a:p>
        </p:txBody>
      </p:sp>
      <p:sp>
        <p:nvSpPr>
          <p:cNvPr id="5" name="Rectangle 4"/>
          <p:cNvSpPr/>
          <p:nvPr/>
        </p:nvSpPr>
        <p:spPr>
          <a:xfrm>
            <a:off x="1763688" y="188640"/>
            <a:ext cx="2783646" cy="369332"/>
          </a:xfrm>
          <a:prstGeom prst="rect">
            <a:avLst/>
          </a:prstGeom>
        </p:spPr>
        <p:txBody>
          <a:bodyPr wrap="none">
            <a:spAutoFit/>
          </a:bodyPr>
          <a:lstStyle/>
          <a:p>
            <a:pPr lvl="0" algn="ctr" fontAlgn="base">
              <a:spcBef>
                <a:spcPct val="0"/>
              </a:spcBef>
              <a:spcAft>
                <a:spcPct val="0"/>
              </a:spcAft>
            </a:pPr>
            <a:r>
              <a:rPr kumimoji="0" lang="en-GB" b="1" i="0" u="none" strike="noStrike" cap="none" normalizeH="0" baseline="0" dirty="0" smtClean="0">
                <a:ln>
                  <a:noFill/>
                </a:ln>
                <a:solidFill>
                  <a:srgbClr val="333333"/>
                </a:solidFill>
                <a:effectLst/>
                <a:latin typeface="Arial" pitchFamily="34" charset="0"/>
                <a:ea typeface="Times New Roman" pitchFamily="18" charset="0"/>
                <a:cs typeface="Calibri" pitchFamily="34" charset="0"/>
              </a:rPr>
              <a:t>Types of seismic waves</a:t>
            </a:r>
            <a:endParaRPr kumimoji="0" lang="en-US" b="0" i="0" u="none" strike="noStrike" cap="none" normalizeH="0" baseline="0" dirty="0" smtClean="0">
              <a:ln>
                <a:noFill/>
              </a:ln>
              <a:solidFill>
                <a:schemeClr val="tx1"/>
              </a:solidFill>
              <a:effectLst/>
              <a:latin typeface="Arial" pitchFamily="34" charset="0"/>
              <a:ea typeface="Times New Roman" pitchFamily="18" charset="0"/>
            </a:endParaRPr>
          </a:p>
        </p:txBody>
      </p:sp>
      <p:sp>
        <p:nvSpPr>
          <p:cNvPr id="7" name="Rectangle 6"/>
          <p:cNvSpPr/>
          <p:nvPr/>
        </p:nvSpPr>
        <p:spPr>
          <a:xfrm>
            <a:off x="323528" y="620688"/>
            <a:ext cx="4608512" cy="1708160"/>
          </a:xfrm>
          <a:prstGeom prst="rect">
            <a:avLst/>
          </a:prstGeom>
        </p:spPr>
        <p:txBody>
          <a:bodyPr wrap="square">
            <a:spAutoFit/>
          </a:bodyPr>
          <a:lstStyle/>
          <a:p>
            <a:pPr lvl="0" eaLnBrk="0" fontAlgn="base" hangingPunct="0">
              <a:spcBef>
                <a:spcPct val="0"/>
              </a:spcBef>
              <a:spcAft>
                <a:spcPct val="0"/>
              </a:spcAft>
            </a:pPr>
            <a:r>
              <a:rPr kumimoji="0" lang="en-US" sz="15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Primary waves</a:t>
            </a:r>
            <a:r>
              <a:rPr kumimoji="0" lang="en-US" sz="15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(or P waves) are the fastest moving waves. They can pass through solids, liquids and gases easily. As they travel through rock, the waves move tiny rock particles back and forth -- pushing them apart and then back together -- in line with the direction the wave is traveling. These waves typically arrive at the surface as an abrupt thud.</a:t>
            </a:r>
          </a:p>
        </p:txBody>
      </p:sp>
      <p:sp>
        <p:nvSpPr>
          <p:cNvPr id="8" name="Rectangle 7"/>
          <p:cNvSpPr/>
          <p:nvPr/>
        </p:nvSpPr>
        <p:spPr>
          <a:xfrm>
            <a:off x="3815408" y="2498120"/>
            <a:ext cx="5328592" cy="1938992"/>
          </a:xfrm>
          <a:prstGeom prst="rect">
            <a:avLst/>
          </a:prstGeom>
        </p:spPr>
        <p:txBody>
          <a:bodyPr wrap="square">
            <a:spAutoFit/>
          </a:bodyPr>
          <a:lstStyle/>
          <a:p>
            <a:pPr lvl="0" eaLnBrk="0" fontAlgn="base" hangingPunct="0">
              <a:spcBef>
                <a:spcPct val="0"/>
              </a:spcBef>
              <a:spcAft>
                <a:spcPct val="0"/>
              </a:spcAft>
            </a:pPr>
            <a:r>
              <a:rPr kumimoji="0" lang="en-US" sz="1500" b="1"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Secondary waves</a:t>
            </a:r>
            <a:r>
              <a:rPr kumimoji="0" lang="en-US" sz="1500" b="0" i="0" u="none" strike="noStrike" cap="none" normalizeH="0" baseline="0" dirty="0" smtClean="0">
                <a:ln>
                  <a:noFill/>
                </a:ln>
                <a:solidFill>
                  <a:srgbClr val="333333"/>
                </a:solidFill>
                <a:effectLst/>
                <a:latin typeface="Calibri" pitchFamily="34" charset="0"/>
                <a:ea typeface="Times New Roman" pitchFamily="18" charset="0"/>
                <a:cs typeface="Arial" pitchFamily="34" charset="0"/>
              </a:rPr>
              <a:t> (also called shear waves, or S waves) are another type of body wave. They move a little more slowly than P waves, and can only pass through solids. As S waves move, they displace rock particles outward, pushing them perpendicular to the path of the waves. This results in the first period of rolling associated with earthquakes. Unlike P waves, S waves don't move straight through the Earth. They only travel through solid material, and so are stopped at the liquid layer in the Earth's core.</a:t>
            </a:r>
          </a:p>
        </p:txBody>
      </p:sp>
      <p:pic>
        <p:nvPicPr>
          <p:cNvPr id="9" name="Picture 4"/>
          <p:cNvPicPr>
            <a:picLocks noChangeAspect="1" noChangeArrowheads="1"/>
          </p:cNvPicPr>
          <p:nvPr/>
        </p:nvPicPr>
        <p:blipFill>
          <a:blip r:embed="rId2" cstate="print">
            <a:clrChange>
              <a:clrFrom>
                <a:srgbClr val="FFFFFF"/>
              </a:clrFrom>
              <a:clrTo>
                <a:srgbClr val="FFFFFF">
                  <a:alpha val="0"/>
                </a:srgbClr>
              </a:clrTo>
            </a:clrChange>
          </a:blip>
          <a:srcRect t="1404" b="70534"/>
          <a:stretch>
            <a:fillRect/>
          </a:stretch>
        </p:blipFill>
        <p:spPr>
          <a:xfrm>
            <a:off x="4788024" y="188640"/>
            <a:ext cx="4355976" cy="1416740"/>
          </a:xfrm>
          <a:prstGeom prst="rect">
            <a:avLst/>
          </a:prstGeom>
        </p:spPr>
      </p:pic>
      <p:pic>
        <p:nvPicPr>
          <p:cNvPr id="10" name="Picture 9" descr="C:\Documents and Settings\s.suttonwood\Desktop\ondes_en_2151.jpg"/>
          <p:cNvPicPr/>
          <p:nvPr/>
        </p:nvPicPr>
        <p:blipFill>
          <a:blip r:embed="rId3" cstate="print">
            <a:clrChange>
              <a:clrFrom>
                <a:srgbClr val="FEFEFE"/>
              </a:clrFrom>
              <a:clrTo>
                <a:srgbClr val="FEFEFE">
                  <a:alpha val="0"/>
                </a:srgbClr>
              </a:clrTo>
            </a:clrChange>
          </a:blip>
          <a:srcRect t="33972" b="31301"/>
          <a:stretch>
            <a:fillRect/>
          </a:stretch>
        </p:blipFill>
        <p:spPr bwMode="auto">
          <a:xfrm>
            <a:off x="35496" y="2636912"/>
            <a:ext cx="3835300" cy="1800200"/>
          </a:xfrm>
          <a:prstGeom prst="rect">
            <a:avLst/>
          </a:prstGeom>
          <a:noFill/>
          <a:ln w="9525">
            <a:noFill/>
            <a:miter lim="800000"/>
            <a:headEnd/>
            <a:tailEnd/>
          </a:ln>
        </p:spPr>
      </p:pic>
      <p:pic>
        <p:nvPicPr>
          <p:cNvPr id="11" name="Picture 4"/>
          <p:cNvPicPr>
            <a:picLocks noChangeAspect="1" noChangeArrowheads="1"/>
          </p:cNvPicPr>
          <p:nvPr/>
        </p:nvPicPr>
        <p:blipFill>
          <a:blip r:embed="rId2" cstate="print"/>
          <a:srcRect t="50287" b="25687"/>
          <a:stretch>
            <a:fillRect/>
          </a:stretch>
        </p:blipFill>
        <p:spPr>
          <a:xfrm>
            <a:off x="4704081" y="5085184"/>
            <a:ext cx="4439920" cy="1152128"/>
          </a:xfrm>
          <a:prstGeom prst="rect">
            <a:avLst/>
          </a:prstGeom>
        </p:spPr>
      </p:pic>
      <p:pic>
        <p:nvPicPr>
          <p:cNvPr id="12" name="Picture 11" descr="C:\Documents and Settings\s.suttonwood\Desktop\ondes_en_2151.jpg"/>
          <p:cNvPicPr/>
          <p:nvPr/>
        </p:nvPicPr>
        <p:blipFill>
          <a:blip r:embed="rId3" cstate="print"/>
          <a:srcRect l="2128" b="66028"/>
          <a:stretch>
            <a:fillRect/>
          </a:stretch>
        </p:blipFill>
        <p:spPr bwMode="auto">
          <a:xfrm>
            <a:off x="5508104" y="1412776"/>
            <a:ext cx="3312368" cy="10081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265"/>
                                        </p:tgtEl>
                                        <p:attrNameLst>
                                          <p:attrName>style.visibility</p:attrName>
                                        </p:attrNameLst>
                                      </p:cBhvr>
                                      <p:to>
                                        <p:strVal val="visible"/>
                                      </p:to>
                                    </p:set>
                                    <p:animEffect transition="in" filter="fade">
                                      <p:cBhvr>
                                        <p:cTn id="25" dur="2000"/>
                                        <p:tgtEl>
                                          <p:spTgt spid="11265"/>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animBg="1"/>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5814392" cy="923330"/>
          </a:xfrm>
          <a:prstGeom prst="rect">
            <a:avLst/>
          </a:prstGeom>
        </p:spPr>
        <p:txBody>
          <a:bodyPr wrap="square">
            <a:spAutoFit/>
          </a:bodyPr>
          <a:lstStyle/>
          <a:p>
            <a:r>
              <a:rPr lang="en-US" dirty="0" smtClean="0">
                <a:hlinkClick r:id="rId2"/>
              </a:rPr>
              <a:t>http://</a:t>
            </a:r>
            <a:r>
              <a:rPr lang="en-US" dirty="0" smtClean="0">
                <a:hlinkClick r:id="rId2"/>
              </a:rPr>
              <a:t>aspire.cosmic-ray.org/labs/seismic/index.htm</a:t>
            </a:r>
            <a:endParaRPr lang="en-US" dirty="0" smtClean="0"/>
          </a:p>
          <a:p>
            <a:endParaRPr lang="en-GB" dirty="0" smtClean="0"/>
          </a:p>
          <a:p>
            <a:endParaRPr lang="en-US" dirty="0"/>
          </a:p>
        </p:txBody>
      </p:sp>
      <p:sp>
        <p:nvSpPr>
          <p:cNvPr id="3" name="Rectangle 2"/>
          <p:cNvSpPr/>
          <p:nvPr/>
        </p:nvSpPr>
        <p:spPr>
          <a:xfrm>
            <a:off x="2267744" y="3861048"/>
            <a:ext cx="4572000" cy="646331"/>
          </a:xfrm>
          <a:prstGeom prst="rect">
            <a:avLst/>
          </a:prstGeom>
        </p:spPr>
        <p:txBody>
          <a:bodyPr>
            <a:spAutoFit/>
          </a:bodyPr>
          <a:lstStyle/>
          <a:p>
            <a:r>
              <a:rPr lang="en-US" dirty="0" smtClean="0">
                <a:hlinkClick r:id="rId3"/>
              </a:rPr>
              <a:t>http://www.forgefx.com/casestudies/prenticehall/ph/seismic/seismic-waves-simulator.htm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20</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EISP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l.strydom</dc:creator>
  <cp:lastModifiedBy>l.strydom</cp:lastModifiedBy>
  <cp:revision>5</cp:revision>
  <dcterms:created xsi:type="dcterms:W3CDTF">2011-09-30T08:20:50Z</dcterms:created>
  <dcterms:modified xsi:type="dcterms:W3CDTF">2011-09-30T08:54:48Z</dcterms:modified>
</cp:coreProperties>
</file>